
<file path=[Content_Types].xml><?xml version="1.0" encoding="utf-8"?>
<Types xmlns="http://schemas.openxmlformats.org/package/2006/content-types">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1"/>
  </p:notesMasterIdLst>
  <p:sldIdLst>
    <p:sldId id="256" r:id="rId2"/>
    <p:sldId id="257" r:id="rId3"/>
    <p:sldId id="274" r:id="rId4"/>
    <p:sldId id="259" r:id="rId5"/>
    <p:sldId id="262" r:id="rId6"/>
    <p:sldId id="261" r:id="rId7"/>
    <p:sldId id="260" r:id="rId8"/>
    <p:sldId id="263" r:id="rId9"/>
    <p:sldId id="264" r:id="rId10"/>
    <p:sldId id="275" r:id="rId11"/>
    <p:sldId id="276" r:id="rId12"/>
    <p:sldId id="277" r:id="rId13"/>
    <p:sldId id="278" r:id="rId14"/>
    <p:sldId id="280" r:id="rId15"/>
    <p:sldId id="281" r:id="rId16"/>
    <p:sldId id="284" r:id="rId17"/>
    <p:sldId id="286" r:id="rId18"/>
    <p:sldId id="282" r:id="rId19"/>
    <p:sldId id="283" r:id="rId2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06DD4F0-ACA7-469A-81B6-065C9D861D6E}">
  <a:tblStyle styleId="{F06DD4F0-ACA7-469A-81B6-065C9D861D6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167"/>
    <p:restoredTop sz="94654"/>
  </p:normalViewPr>
  <p:slideViewPr>
    <p:cSldViewPr snapToGrid="0">
      <p:cViewPr varScale="1">
        <p:scale>
          <a:sx n="142" d="100"/>
          <a:sy n="142" d="100"/>
        </p:scale>
        <p:origin x="312"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jp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ca1934b3f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ca1934b3f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089f8ae18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089f8ae18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cd390129ac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cd390129ac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d229cb8785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d229cb8785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d229cb8785_1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d229cb8785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d229cb8785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d229cb8785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d229cb8785_1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d229cb8785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d229cb8785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d229cb8785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177026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d229cb8785_1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 name="Google Shape;190;gd229cb8785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510676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d089f8ae18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d089f8ae18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d089f8ae1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d089f8ae1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c090bf3d4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c090bf3d4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d089f8ae1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d089f8ae1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d089f8ae18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d089f8ae18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d08d20931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d08d20931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d089f8ae18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d089f8ae18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d264e812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d264e812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d264e8123a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d264e8123a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4.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4.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1.xml"/><Relationship Id="rId7" Type="http://schemas.openxmlformats.org/officeDocument/2006/relationships/image" Target="../media/image8.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6.xml"/><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990"/>
              <a:buFont typeface="Arial"/>
              <a:buNone/>
            </a:pPr>
            <a:r>
              <a:rPr lang="en" sz="2750" b="1">
                <a:latin typeface="Times New Roman"/>
                <a:ea typeface="Times New Roman"/>
                <a:cs typeface="Times New Roman"/>
                <a:sym typeface="Times New Roman"/>
              </a:rPr>
              <a:t>CAP-5610 Machine Learning</a:t>
            </a:r>
            <a:endParaRPr sz="2750" b="1">
              <a:latin typeface="Times New Roman"/>
              <a:ea typeface="Times New Roman"/>
              <a:cs typeface="Times New Roman"/>
              <a:sym typeface="Times New Roman"/>
            </a:endParaRPr>
          </a:p>
          <a:p>
            <a:pPr marL="0" lvl="0" indent="0" algn="ctr" rtl="0">
              <a:spcBef>
                <a:spcPts val="0"/>
              </a:spcBef>
              <a:spcAft>
                <a:spcPts val="0"/>
              </a:spcAft>
              <a:buSzPts val="990"/>
              <a:buNone/>
            </a:pPr>
            <a:r>
              <a:rPr lang="en" sz="2750" b="1">
                <a:latin typeface="Times New Roman"/>
                <a:ea typeface="Times New Roman"/>
                <a:cs typeface="Times New Roman"/>
                <a:sym typeface="Times New Roman"/>
              </a:rPr>
              <a:t>Spring 2021</a:t>
            </a:r>
            <a:endParaRPr sz="3020"/>
          </a:p>
        </p:txBody>
      </p:sp>
      <p:sp>
        <p:nvSpPr>
          <p:cNvPr id="55" name="Google Shape;55;p1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ts val="1100"/>
              <a:buFont typeface="Arial"/>
              <a:buNone/>
            </a:pPr>
            <a:endParaRPr sz="2400">
              <a:solidFill>
                <a:schemeClr val="dk1"/>
              </a:solidFill>
              <a:latin typeface="Times New Roman"/>
              <a:ea typeface="Times New Roman"/>
              <a:cs typeface="Times New Roman"/>
              <a:sym typeface="Times New Roman"/>
            </a:endParaRPr>
          </a:p>
          <a:p>
            <a:pPr marL="0" lvl="0" indent="0" algn="ctr" rtl="0">
              <a:spcBef>
                <a:spcPts val="0"/>
              </a:spcBef>
              <a:spcAft>
                <a:spcPts val="0"/>
              </a:spcAft>
              <a:buClr>
                <a:schemeClr val="dk1"/>
              </a:buClr>
              <a:buSzPts val="1100"/>
              <a:buFont typeface="Arial"/>
              <a:buNone/>
            </a:pPr>
            <a:r>
              <a:rPr lang="en" sz="2400">
                <a:solidFill>
                  <a:schemeClr val="dk1"/>
                </a:solidFill>
                <a:latin typeface="Times New Roman"/>
                <a:ea typeface="Times New Roman"/>
                <a:cs typeface="Times New Roman"/>
                <a:sym typeface="Times New Roman"/>
              </a:rPr>
              <a:t>Check Point 2 Presentation</a:t>
            </a:r>
            <a:endParaRPr sz="2400">
              <a:solidFill>
                <a:schemeClr val="dk1"/>
              </a:solidFill>
              <a:latin typeface="Times New Roman"/>
              <a:ea typeface="Times New Roman"/>
              <a:cs typeface="Times New Roman"/>
              <a:sym typeface="Times New Roman"/>
            </a:endParaRPr>
          </a:p>
          <a:p>
            <a:pPr marL="2743200" lvl="0" indent="457200" algn="l" rtl="0">
              <a:spcBef>
                <a:spcPts val="0"/>
              </a:spcBef>
              <a:spcAft>
                <a:spcPts val="0"/>
              </a:spcAft>
              <a:buNone/>
            </a:pPr>
            <a:r>
              <a:rPr lang="en">
                <a:solidFill>
                  <a:schemeClr val="dk1"/>
                </a:solidFill>
                <a:latin typeface="Times New Roman"/>
                <a:ea typeface="Times New Roman"/>
                <a:cs typeface="Times New Roman"/>
                <a:sym typeface="Times New Roman"/>
              </a:rPr>
              <a:t>Group Number 23</a:t>
            </a:r>
            <a:endParaRPr/>
          </a:p>
          <a:p>
            <a:pPr marL="3200400" lvl="0" indent="0" algn="l" rtl="0">
              <a:lnSpc>
                <a:spcPct val="115000"/>
              </a:lnSpc>
              <a:spcBef>
                <a:spcPts val="1200"/>
              </a:spcBef>
              <a:spcAft>
                <a:spcPts val="0"/>
              </a:spcAft>
              <a:buClr>
                <a:schemeClr val="dk1"/>
              </a:buClr>
              <a:buSzPts val="1100"/>
              <a:buFont typeface="Arial"/>
              <a:buNone/>
            </a:pPr>
            <a:r>
              <a:rPr lang="en" sz="1600" b="1">
                <a:solidFill>
                  <a:schemeClr val="dk1"/>
                </a:solidFill>
                <a:latin typeface="Times New Roman"/>
                <a:ea typeface="Times New Roman"/>
                <a:cs typeface="Times New Roman"/>
                <a:sym typeface="Times New Roman"/>
              </a:rPr>
              <a:t> </a:t>
            </a:r>
            <a:r>
              <a:rPr lang="en" sz="1600" b="1" u="sng">
                <a:solidFill>
                  <a:schemeClr val="dk1"/>
                </a:solidFill>
                <a:latin typeface="Times New Roman"/>
                <a:ea typeface="Times New Roman"/>
                <a:cs typeface="Times New Roman"/>
                <a:sym typeface="Times New Roman"/>
              </a:rPr>
              <a:t>Group Members</a:t>
            </a:r>
            <a:endParaRPr sz="1600" b="1" u="sng">
              <a:solidFill>
                <a:schemeClr val="dk1"/>
              </a:solidFill>
              <a:latin typeface="Times New Roman"/>
              <a:ea typeface="Times New Roman"/>
              <a:cs typeface="Times New Roman"/>
              <a:sym typeface="Times New Roman"/>
            </a:endParaRPr>
          </a:p>
          <a:p>
            <a:pPr marL="3657600" lvl="0" indent="-330200" algn="l" rtl="0">
              <a:lnSpc>
                <a:spcPct val="115000"/>
              </a:lnSpc>
              <a:spcBef>
                <a:spcPts val="0"/>
              </a:spcBef>
              <a:spcAft>
                <a:spcPts val="0"/>
              </a:spcAft>
              <a:buClr>
                <a:schemeClr val="dk1"/>
              </a:buClr>
              <a:buSzPts val="1600"/>
              <a:buFont typeface="Times New Roman"/>
              <a:buAutoNum type="arabicPeriod"/>
            </a:pPr>
            <a:r>
              <a:rPr lang="en" sz="1600">
                <a:solidFill>
                  <a:schemeClr val="dk1"/>
                </a:solidFill>
                <a:highlight>
                  <a:srgbClr val="FFFFFF"/>
                </a:highlight>
                <a:latin typeface="Times New Roman"/>
                <a:ea typeface="Times New Roman"/>
                <a:cs typeface="Times New Roman"/>
                <a:sym typeface="Times New Roman"/>
              </a:rPr>
              <a:t>Daoyang Song </a:t>
            </a:r>
            <a:endParaRPr sz="1600">
              <a:solidFill>
                <a:schemeClr val="dk1"/>
              </a:solidFill>
              <a:highlight>
                <a:srgbClr val="FFFFFF"/>
              </a:highlight>
              <a:latin typeface="Times New Roman"/>
              <a:ea typeface="Times New Roman"/>
              <a:cs typeface="Times New Roman"/>
              <a:sym typeface="Times New Roman"/>
            </a:endParaRPr>
          </a:p>
          <a:p>
            <a:pPr marL="3657600" lvl="0" indent="-330200" algn="l" rtl="0">
              <a:lnSpc>
                <a:spcPct val="115000"/>
              </a:lnSpc>
              <a:spcBef>
                <a:spcPts val="0"/>
              </a:spcBef>
              <a:spcAft>
                <a:spcPts val="0"/>
              </a:spcAft>
              <a:buClr>
                <a:schemeClr val="dk1"/>
              </a:buClr>
              <a:buSzPts val="1600"/>
              <a:buFont typeface="Times New Roman"/>
              <a:buAutoNum type="arabicPeriod"/>
            </a:pPr>
            <a:r>
              <a:rPr lang="en" sz="1600">
                <a:solidFill>
                  <a:schemeClr val="dk1"/>
                </a:solidFill>
                <a:highlight>
                  <a:srgbClr val="FFFFFF"/>
                </a:highlight>
                <a:latin typeface="Times New Roman"/>
                <a:ea typeface="Times New Roman"/>
                <a:cs typeface="Times New Roman"/>
                <a:sym typeface="Times New Roman"/>
              </a:rPr>
              <a:t>Fatima Nasir </a:t>
            </a:r>
            <a:endParaRPr sz="1600">
              <a:solidFill>
                <a:schemeClr val="dk1"/>
              </a:solidFill>
              <a:highlight>
                <a:srgbClr val="FFFFFF"/>
              </a:highlight>
              <a:latin typeface="Times New Roman"/>
              <a:ea typeface="Times New Roman"/>
              <a:cs typeface="Times New Roman"/>
              <a:sym typeface="Times New Roman"/>
            </a:endParaRPr>
          </a:p>
          <a:p>
            <a:pPr marL="3657600" lvl="0" indent="-330200" algn="l" rtl="0">
              <a:lnSpc>
                <a:spcPct val="115000"/>
              </a:lnSpc>
              <a:spcBef>
                <a:spcPts val="0"/>
              </a:spcBef>
              <a:spcAft>
                <a:spcPts val="0"/>
              </a:spcAft>
              <a:buClr>
                <a:schemeClr val="dk1"/>
              </a:buClr>
              <a:buSzPts val="1600"/>
              <a:buFont typeface="Times New Roman"/>
              <a:buAutoNum type="arabicPeriod"/>
            </a:pPr>
            <a:r>
              <a:rPr lang="en" sz="1600">
                <a:solidFill>
                  <a:schemeClr val="dk1"/>
                </a:solidFill>
                <a:highlight>
                  <a:srgbClr val="FFFFFF"/>
                </a:highlight>
                <a:latin typeface="Times New Roman"/>
                <a:ea typeface="Times New Roman"/>
                <a:cs typeface="Times New Roman"/>
                <a:sym typeface="Times New Roman"/>
              </a:rPr>
              <a:t>Marcus Figaro</a:t>
            </a:r>
            <a:endParaRPr sz="1600">
              <a:solidFill>
                <a:schemeClr val="dk1"/>
              </a:solidFill>
              <a:highlight>
                <a:srgbClr val="FFFFFF"/>
              </a:highlight>
              <a:latin typeface="Times New Roman"/>
              <a:ea typeface="Times New Roman"/>
              <a:cs typeface="Times New Roman"/>
              <a:sym typeface="Times New Roman"/>
            </a:endParaRPr>
          </a:p>
          <a:p>
            <a:pPr marL="3657600" lvl="0" indent="-330200" algn="l" rtl="0">
              <a:lnSpc>
                <a:spcPct val="115000"/>
              </a:lnSpc>
              <a:spcBef>
                <a:spcPts val="0"/>
              </a:spcBef>
              <a:spcAft>
                <a:spcPts val="0"/>
              </a:spcAft>
              <a:buClr>
                <a:schemeClr val="dk1"/>
              </a:buClr>
              <a:buSzPts val="1600"/>
              <a:buFont typeface="Times New Roman"/>
              <a:buAutoNum type="arabicPeriod"/>
            </a:pPr>
            <a:r>
              <a:rPr lang="en" sz="1600">
                <a:solidFill>
                  <a:schemeClr val="dk1"/>
                </a:solidFill>
                <a:highlight>
                  <a:srgbClr val="FFFFFF"/>
                </a:highlight>
                <a:latin typeface="Times New Roman"/>
                <a:ea typeface="Times New Roman"/>
                <a:cs typeface="Times New Roman"/>
                <a:sym typeface="Times New Roman"/>
              </a:rPr>
              <a:t>Nidhi Devi </a:t>
            </a:r>
            <a:endParaRPr sz="1600">
              <a:solidFill>
                <a:schemeClr val="dk1"/>
              </a:solidFill>
              <a:highlight>
                <a:srgbClr val="FFFFFF"/>
              </a:highlight>
              <a:latin typeface="Times New Roman"/>
              <a:ea typeface="Times New Roman"/>
              <a:cs typeface="Times New Roman"/>
              <a:sym typeface="Times New Roman"/>
            </a:endParaRPr>
          </a:p>
          <a:p>
            <a:pPr marL="0" lvl="0" indent="0" algn="l" rtl="0">
              <a:spcBef>
                <a:spcPts val="0"/>
              </a:spcBef>
              <a:spcAft>
                <a:spcPts val="1200"/>
              </a:spcAft>
              <a:buNone/>
            </a:pPr>
            <a:endParaRPr/>
          </a:p>
        </p:txBody>
      </p:sp>
      <p:pic>
        <p:nvPicPr>
          <p:cNvPr id="56" name="Google Shape;56;p13"/>
          <p:cNvPicPr preferRelativeResize="0"/>
          <p:nvPr/>
        </p:nvPicPr>
        <p:blipFill>
          <a:blip r:embed="rId5">
            <a:alphaModFix/>
          </a:blip>
          <a:stretch>
            <a:fillRect/>
          </a:stretch>
        </p:blipFill>
        <p:spPr>
          <a:xfrm>
            <a:off x="6932063" y="609100"/>
            <a:ext cx="2047875" cy="1866900"/>
          </a:xfrm>
          <a:prstGeom prst="rect">
            <a:avLst/>
          </a:prstGeom>
          <a:noFill/>
          <a:ln>
            <a:noFill/>
          </a:ln>
        </p:spPr>
      </p:pic>
      <p:pic>
        <p:nvPicPr>
          <p:cNvPr id="57" name="Google Shape;57;p13"/>
          <p:cNvPicPr preferRelativeResize="0"/>
          <p:nvPr/>
        </p:nvPicPr>
        <p:blipFill>
          <a:blip r:embed="rId6">
            <a:alphaModFix/>
          </a:blip>
          <a:stretch>
            <a:fillRect/>
          </a:stretch>
        </p:blipFill>
        <p:spPr>
          <a:xfrm>
            <a:off x="0" y="4345900"/>
            <a:ext cx="9186900" cy="797600"/>
          </a:xfrm>
          <a:prstGeom prst="rect">
            <a:avLst/>
          </a:prstGeom>
          <a:noFill/>
          <a:ln>
            <a:noFill/>
          </a:ln>
        </p:spPr>
      </p:pic>
      <p:pic>
        <p:nvPicPr>
          <p:cNvPr id="4" name="Audio Recording Apr 16, 2021 at 2:12:26 PM" descr="Audio Recording Apr 16, 2021 at 2:12:26 PM">
            <a:hlinkClick r:id="" action="ppaction://media"/>
            <a:extLst>
              <a:ext uri="{FF2B5EF4-FFF2-40B4-BE49-F238E27FC236}">
                <a16:creationId xmlns:a16="http://schemas.microsoft.com/office/drawing/2014/main" id="{6BA51E9B-C2AE-5B4E-A499-F2CC6FAFF7A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753300" y="4534400"/>
            <a:ext cx="609100" cy="6091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768"/>
    </mc:Choice>
    <mc:Fallback xmlns="">
      <p:transition spd="slow" advTm="976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9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p:ext uri="{E180D4A7-C9FB-4DFB-919C-405C955672EB}">
      <p14:showEvtLst xmlns:p14="http://schemas.microsoft.com/office/powerpoint/2010/main">
        <p14:playEvt time="1148" objId="4"/>
        <p14:stopEvt time="9349" objId="4"/>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3"/>
          <p:cNvSpPr txBox="1">
            <a:spLocks noGrp="1"/>
          </p:cNvSpPr>
          <p:nvPr>
            <p:ph type="title"/>
          </p:nvPr>
        </p:nvSpPr>
        <p:spPr>
          <a:xfrm>
            <a:off x="550050" y="445025"/>
            <a:ext cx="82821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u="sng">
                <a:latin typeface="Verdana"/>
                <a:ea typeface="Verdana"/>
                <a:cs typeface="Verdana"/>
                <a:sym typeface="Verdana"/>
              </a:rPr>
              <a:t>Naive Bayes Classification</a:t>
            </a:r>
            <a:endParaRPr sz="2000" b="1" u="sng">
              <a:latin typeface="Verdana"/>
              <a:ea typeface="Verdana"/>
              <a:cs typeface="Verdana"/>
              <a:sym typeface="Verdana"/>
            </a:endParaRPr>
          </a:p>
        </p:txBody>
      </p:sp>
      <p:sp>
        <p:nvSpPr>
          <p:cNvPr id="135" name="Google Shape;135;p23"/>
          <p:cNvSpPr txBox="1">
            <a:spLocks noGrp="1"/>
          </p:cNvSpPr>
          <p:nvPr>
            <p:ph type="body" idx="1"/>
          </p:nvPr>
        </p:nvSpPr>
        <p:spPr>
          <a:xfrm>
            <a:off x="311700" y="1017725"/>
            <a:ext cx="8520600" cy="37662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000000"/>
              </a:buClr>
              <a:buSzPts val="1400"/>
              <a:buChar char="●"/>
            </a:pPr>
            <a:r>
              <a:rPr lang="en" sz="1400">
                <a:solidFill>
                  <a:srgbClr val="000000"/>
                </a:solidFill>
              </a:rPr>
              <a:t>The Naive Bayes probabilistic classification method is based on Bayes theorem:</a:t>
            </a:r>
            <a:endParaRPr sz="1400">
              <a:solidFill>
                <a:srgbClr val="000000"/>
              </a:solidFill>
            </a:endParaRPr>
          </a:p>
          <a:p>
            <a:pPr marL="0" lvl="0" indent="0" algn="l" rtl="0">
              <a:spcBef>
                <a:spcPts val="1200"/>
              </a:spcBef>
              <a:spcAft>
                <a:spcPts val="0"/>
              </a:spcAft>
              <a:buNone/>
            </a:pPr>
            <a:endParaRPr sz="1400">
              <a:solidFill>
                <a:srgbClr val="000000"/>
              </a:solidFill>
            </a:endParaRPr>
          </a:p>
          <a:p>
            <a:pPr marL="457200" lvl="0" indent="-317500" algn="l" rtl="0">
              <a:spcBef>
                <a:spcPts val="1200"/>
              </a:spcBef>
              <a:spcAft>
                <a:spcPts val="0"/>
              </a:spcAft>
              <a:buClr>
                <a:srgbClr val="000000"/>
              </a:buClr>
              <a:buSzPts val="1400"/>
              <a:buChar char="●"/>
            </a:pPr>
            <a:r>
              <a:rPr lang="en" sz="1400">
                <a:solidFill>
                  <a:srgbClr val="000000"/>
                </a:solidFill>
              </a:rPr>
              <a:t>Using Bayes theorem we can find the probability that A (The target variable) will occur given the probability of some attribute B.</a:t>
            </a:r>
            <a:endParaRPr sz="1400">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Naive Bayes cannot be used with continuous data so we must assume the data follows a gaussian normal distribution in order to obtain probabilities of values occurring within the dataset.</a:t>
            </a:r>
            <a:endParaRPr sz="1400">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Probability of features determined by the following equation:</a:t>
            </a:r>
            <a:endParaRPr>
              <a:solidFill>
                <a:srgbClr val="000000"/>
              </a:solidFill>
            </a:endParaRPr>
          </a:p>
          <a:p>
            <a:pPr marL="914400" lvl="0" indent="0" algn="l" rtl="0">
              <a:spcBef>
                <a:spcPts val="1200"/>
              </a:spcBef>
              <a:spcAft>
                <a:spcPts val="0"/>
              </a:spcAft>
              <a:buNone/>
            </a:pPr>
            <a:endParaRPr sz="1400">
              <a:solidFill>
                <a:srgbClr val="000000"/>
              </a:solidFill>
            </a:endParaRPr>
          </a:p>
          <a:p>
            <a:pPr marL="457200" lvl="0" indent="-317500" algn="l" rtl="0">
              <a:spcBef>
                <a:spcPts val="1200"/>
              </a:spcBef>
              <a:spcAft>
                <a:spcPts val="0"/>
              </a:spcAft>
              <a:buClr>
                <a:srgbClr val="000000"/>
              </a:buClr>
              <a:buSzPts val="1400"/>
              <a:buChar char="●"/>
            </a:pPr>
            <a:r>
              <a:rPr lang="en" sz="1400">
                <a:solidFill>
                  <a:srgbClr val="000000"/>
                </a:solidFill>
              </a:rPr>
              <a:t>Strengths:</a:t>
            </a:r>
            <a:endParaRPr sz="1400">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Robust to noise and irrelevant attributes</a:t>
            </a:r>
            <a:endParaRPr>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Weaknesses:</a:t>
            </a:r>
            <a:endParaRPr sz="1400">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Assumes that all features are independent of one another </a:t>
            </a:r>
            <a:endParaRPr>
              <a:solidFill>
                <a:srgbClr val="000000"/>
              </a:solidFill>
            </a:endParaRPr>
          </a:p>
          <a:p>
            <a:pPr marL="914400" lvl="1" indent="-317500" algn="l" rtl="0">
              <a:spcBef>
                <a:spcPts val="0"/>
              </a:spcBef>
              <a:spcAft>
                <a:spcPts val="0"/>
              </a:spcAft>
              <a:buClr>
                <a:srgbClr val="000000"/>
              </a:buClr>
              <a:buSzPts val="1400"/>
              <a:buChar char="○"/>
            </a:pPr>
            <a:r>
              <a:rPr lang="en">
                <a:solidFill>
                  <a:srgbClr val="000000"/>
                </a:solidFill>
              </a:rPr>
              <a:t>Assumes that all features have an equal effect on the outcome</a:t>
            </a:r>
            <a:endParaRPr>
              <a:solidFill>
                <a:srgbClr val="000000"/>
              </a:solidFill>
            </a:endParaRPr>
          </a:p>
        </p:txBody>
      </p:sp>
      <p:pic>
        <p:nvPicPr>
          <p:cNvPr id="136" name="Google Shape;136;p23"/>
          <p:cNvPicPr preferRelativeResize="0"/>
          <p:nvPr/>
        </p:nvPicPr>
        <p:blipFill rotWithShape="1">
          <a:blip r:embed="rId5">
            <a:alphaModFix/>
          </a:blip>
          <a:srcRect t="15411"/>
          <a:stretch/>
        </p:blipFill>
        <p:spPr>
          <a:xfrm>
            <a:off x="896725" y="3117499"/>
            <a:ext cx="2818075" cy="572700"/>
          </a:xfrm>
          <a:prstGeom prst="rect">
            <a:avLst/>
          </a:prstGeom>
          <a:noFill/>
          <a:ln>
            <a:noFill/>
          </a:ln>
        </p:spPr>
      </p:pic>
      <p:pic>
        <p:nvPicPr>
          <p:cNvPr id="137" name="Google Shape;137;p23"/>
          <p:cNvPicPr preferRelativeResize="0"/>
          <p:nvPr/>
        </p:nvPicPr>
        <p:blipFill rotWithShape="1">
          <a:blip r:embed="rId6">
            <a:alphaModFix/>
          </a:blip>
          <a:srcRect b="11284"/>
          <a:stretch/>
        </p:blipFill>
        <p:spPr>
          <a:xfrm>
            <a:off x="896725" y="1348075"/>
            <a:ext cx="2018975" cy="379300"/>
          </a:xfrm>
          <a:prstGeom prst="rect">
            <a:avLst/>
          </a:prstGeom>
          <a:noFill/>
          <a:ln>
            <a:noFill/>
          </a:ln>
        </p:spPr>
      </p:pic>
      <p:pic>
        <p:nvPicPr>
          <p:cNvPr id="2" name="Audio 1">
            <a:hlinkClick r:id="" action="ppaction://media"/>
            <a:extLst>
              <a:ext uri="{FF2B5EF4-FFF2-40B4-BE49-F238E27FC236}">
                <a16:creationId xmlns:a16="http://schemas.microsoft.com/office/drawing/2014/main" id="{026EC00A-ED51-47AC-AA8F-B2BA7A4D456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747125" y="4746625"/>
            <a:ext cx="244475" cy="2444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4269"/>
    </mc:Choice>
    <mc:Fallback xmlns="">
      <p:transition spd="slow" advTm="942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4"/>
          <p:cNvSpPr txBox="1">
            <a:spLocks noGrp="1"/>
          </p:cNvSpPr>
          <p:nvPr>
            <p:ph type="title"/>
          </p:nvPr>
        </p:nvSpPr>
        <p:spPr>
          <a:xfrm>
            <a:off x="617600" y="445025"/>
            <a:ext cx="8214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u="sng">
                <a:latin typeface="Verdana"/>
                <a:ea typeface="Verdana"/>
                <a:cs typeface="Verdana"/>
                <a:sym typeface="Verdana"/>
              </a:rPr>
              <a:t>Naive Bayes Implementation and Results</a:t>
            </a:r>
            <a:endParaRPr sz="2000" b="1" u="sng">
              <a:latin typeface="Verdana"/>
              <a:ea typeface="Verdana"/>
              <a:cs typeface="Verdana"/>
              <a:sym typeface="Verdana"/>
            </a:endParaRPr>
          </a:p>
        </p:txBody>
      </p:sp>
      <p:sp>
        <p:nvSpPr>
          <p:cNvPr id="143" name="Google Shape;143;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000000"/>
              </a:buClr>
              <a:buSzPts val="1400"/>
              <a:buChar char="●"/>
            </a:pPr>
            <a:r>
              <a:rPr lang="en" sz="1400">
                <a:solidFill>
                  <a:srgbClr val="000000"/>
                </a:solidFill>
              </a:rPr>
              <a:t>We applied Naive Bayes to both the original dataset and the reduced dataset using Recursive Feature Elimination</a:t>
            </a:r>
            <a:endParaRPr sz="1400">
              <a:solidFill>
                <a:srgbClr val="000000"/>
              </a:solidFill>
            </a:endParaRPr>
          </a:p>
          <a:p>
            <a:pPr marL="914400" lvl="1" indent="-317500" algn="l" rtl="0">
              <a:spcBef>
                <a:spcPts val="0"/>
              </a:spcBef>
              <a:spcAft>
                <a:spcPts val="0"/>
              </a:spcAft>
              <a:buClr>
                <a:srgbClr val="000000"/>
              </a:buClr>
              <a:buSzPts val="1400"/>
              <a:buChar char="○"/>
            </a:pPr>
            <a:r>
              <a:rPr lang="en" b="1" i="1">
                <a:solidFill>
                  <a:srgbClr val="000000"/>
                </a:solidFill>
              </a:rPr>
              <a:t>Naive Bayes was implemented using the sci-kit learn library</a:t>
            </a:r>
            <a:endParaRPr b="1" i="1">
              <a:solidFill>
                <a:srgbClr val="000000"/>
              </a:solidFill>
            </a:endParaRPr>
          </a:p>
          <a:p>
            <a:pPr marL="457200" lvl="0" indent="-317500" algn="l" rtl="0">
              <a:spcBef>
                <a:spcPts val="0"/>
              </a:spcBef>
              <a:spcAft>
                <a:spcPts val="0"/>
              </a:spcAft>
              <a:buClr>
                <a:srgbClr val="000000"/>
              </a:buClr>
              <a:buSzPts val="1400"/>
              <a:buChar char="●"/>
            </a:pPr>
            <a:r>
              <a:rPr lang="en" sz="1400">
                <a:solidFill>
                  <a:srgbClr val="000000"/>
                </a:solidFill>
              </a:rPr>
              <a:t>Using Naive Bayes on both the original dataset and reduced feature set obtained higher accuracies than the K-SVM method.</a:t>
            </a:r>
            <a:endParaRPr sz="1400">
              <a:solidFill>
                <a:srgbClr val="000000"/>
              </a:solidFill>
            </a:endParaRPr>
          </a:p>
          <a:p>
            <a:pPr marL="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graphicFrame>
        <p:nvGraphicFramePr>
          <p:cNvPr id="144" name="Google Shape;144;p24"/>
          <p:cNvGraphicFramePr/>
          <p:nvPr/>
        </p:nvGraphicFramePr>
        <p:xfrm>
          <a:off x="952500" y="2743875"/>
          <a:ext cx="7239000" cy="1188630"/>
        </p:xfrm>
        <a:graphic>
          <a:graphicData uri="http://schemas.openxmlformats.org/drawingml/2006/table">
            <a:tbl>
              <a:tblPr>
                <a:noFill/>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 b="1"/>
                        <a:t>Accuracy</a:t>
                      </a:r>
                      <a:endParaRPr b="1"/>
                    </a:p>
                  </a:txBody>
                  <a:tcPr marL="91425" marR="91425" marT="91425" marB="91425"/>
                </a:tc>
                <a:tc>
                  <a:txBody>
                    <a:bodyPr/>
                    <a:lstStyle/>
                    <a:p>
                      <a:pPr marL="0" lvl="0" indent="0" algn="l" rtl="0">
                        <a:spcBef>
                          <a:spcPts val="0"/>
                        </a:spcBef>
                        <a:spcAft>
                          <a:spcPts val="0"/>
                        </a:spcAft>
                        <a:buNone/>
                      </a:pPr>
                      <a:r>
                        <a:rPr lang="en" b="1"/>
                        <a:t>Training Time</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t>Original Dataset</a:t>
                      </a:r>
                      <a:endParaRPr b="1"/>
                    </a:p>
                  </a:txBody>
                  <a:tcPr marL="91425" marR="91425" marT="91425" marB="91425"/>
                </a:tc>
                <a:tc>
                  <a:txBody>
                    <a:bodyPr/>
                    <a:lstStyle/>
                    <a:p>
                      <a:pPr marL="0" lvl="0" indent="0" algn="l" rtl="0">
                        <a:spcBef>
                          <a:spcPts val="0"/>
                        </a:spcBef>
                        <a:spcAft>
                          <a:spcPts val="0"/>
                        </a:spcAft>
                        <a:buNone/>
                      </a:pPr>
                      <a:r>
                        <a:rPr lang="en"/>
                        <a:t>93.86%</a:t>
                      </a:r>
                      <a:endParaRPr/>
                    </a:p>
                  </a:txBody>
                  <a:tcPr marL="91425" marR="91425" marT="91425" marB="91425"/>
                </a:tc>
                <a:tc>
                  <a:txBody>
                    <a:bodyPr/>
                    <a:lstStyle/>
                    <a:p>
                      <a:pPr marL="0" lvl="0" indent="0" algn="l" rtl="0">
                        <a:spcBef>
                          <a:spcPts val="0"/>
                        </a:spcBef>
                        <a:spcAft>
                          <a:spcPts val="0"/>
                        </a:spcAft>
                        <a:buNone/>
                      </a:pPr>
                      <a:r>
                        <a:rPr lang="en" dirty="0"/>
                        <a:t>0.00188 s</a:t>
                      </a:r>
                      <a:endParaRPr dirty="0"/>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t>Reduced Feature Set</a:t>
                      </a:r>
                      <a:endParaRPr b="1"/>
                    </a:p>
                  </a:txBody>
                  <a:tcPr marL="91425" marR="91425" marT="91425" marB="91425"/>
                </a:tc>
                <a:tc>
                  <a:txBody>
                    <a:bodyPr/>
                    <a:lstStyle/>
                    <a:p>
                      <a:pPr marL="0" lvl="0" indent="0" algn="l" rtl="0">
                        <a:spcBef>
                          <a:spcPts val="0"/>
                        </a:spcBef>
                        <a:spcAft>
                          <a:spcPts val="0"/>
                        </a:spcAft>
                        <a:buNone/>
                      </a:pPr>
                      <a:r>
                        <a:rPr lang="en"/>
                        <a:t>95.61%</a:t>
                      </a:r>
                      <a:endParaRPr/>
                    </a:p>
                  </a:txBody>
                  <a:tcPr marL="91425" marR="91425" marT="91425" marB="91425"/>
                </a:tc>
                <a:tc>
                  <a:txBody>
                    <a:bodyPr/>
                    <a:lstStyle/>
                    <a:p>
                      <a:pPr marL="0" lvl="0" indent="0" algn="l" rtl="0">
                        <a:spcBef>
                          <a:spcPts val="0"/>
                        </a:spcBef>
                        <a:spcAft>
                          <a:spcPts val="0"/>
                        </a:spcAft>
                        <a:buNone/>
                      </a:pPr>
                      <a:r>
                        <a:rPr lang="en" dirty="0"/>
                        <a:t>0.00169 s</a:t>
                      </a:r>
                      <a:endParaRPr dirty="0"/>
                    </a:p>
                  </a:txBody>
                  <a:tcPr marL="91425" marR="91425" marT="91425" marB="91425"/>
                </a:tc>
                <a:extLst>
                  <a:ext uri="{0D108BD9-81ED-4DB2-BD59-A6C34878D82A}">
                    <a16:rowId xmlns:a16="http://schemas.microsoft.com/office/drawing/2014/main" val="10002"/>
                  </a:ext>
                </a:extLst>
              </a:tr>
            </a:tbl>
          </a:graphicData>
        </a:graphic>
      </p:graphicFrame>
      <p:pic>
        <p:nvPicPr>
          <p:cNvPr id="145" name="Google Shape;145;p24"/>
          <p:cNvPicPr preferRelativeResize="0"/>
          <p:nvPr/>
        </p:nvPicPr>
        <p:blipFill>
          <a:blip r:embed="rId5">
            <a:alphaModFix/>
          </a:blip>
          <a:stretch>
            <a:fillRect/>
          </a:stretch>
        </p:blipFill>
        <p:spPr>
          <a:xfrm>
            <a:off x="0" y="4345896"/>
            <a:ext cx="9144000" cy="797608"/>
          </a:xfrm>
          <a:prstGeom prst="rect">
            <a:avLst/>
          </a:prstGeom>
          <a:noFill/>
          <a:ln>
            <a:noFill/>
          </a:ln>
        </p:spPr>
      </p:pic>
      <p:pic>
        <p:nvPicPr>
          <p:cNvPr id="2" name="Audio 1">
            <a:hlinkClick r:id="" action="ppaction://media"/>
            <a:extLst>
              <a:ext uri="{FF2B5EF4-FFF2-40B4-BE49-F238E27FC236}">
                <a16:creationId xmlns:a16="http://schemas.microsoft.com/office/drawing/2014/main" id="{B6D9132E-D72F-457F-931B-A1B9F11FC79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747125" y="4746625"/>
            <a:ext cx="244475" cy="24447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123"/>
    </mc:Choice>
    <mc:Fallback xmlns="">
      <p:transition spd="slow" advTm="351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5"/>
          <p:cNvSpPr txBox="1">
            <a:spLocks noGrp="1"/>
          </p:cNvSpPr>
          <p:nvPr>
            <p:ph type="title"/>
          </p:nvPr>
        </p:nvSpPr>
        <p:spPr>
          <a:xfrm>
            <a:off x="607950" y="435375"/>
            <a:ext cx="82245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u="sng">
                <a:latin typeface="Verdana"/>
                <a:ea typeface="Verdana"/>
                <a:cs typeface="Verdana"/>
                <a:sym typeface="Verdana"/>
              </a:rPr>
              <a:t>Logistic Regression</a:t>
            </a:r>
            <a:endParaRPr sz="2000" b="1" u="sng">
              <a:latin typeface="Verdana"/>
              <a:ea typeface="Verdana"/>
              <a:cs typeface="Verdana"/>
              <a:sym typeface="Verdana"/>
            </a:endParaRPr>
          </a:p>
        </p:txBody>
      </p:sp>
      <p:sp>
        <p:nvSpPr>
          <p:cNvPr id="151" name="Google Shape;151;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lnSpc>
                <a:spcPct val="90000"/>
              </a:lnSpc>
              <a:spcBef>
                <a:spcPts val="0"/>
              </a:spcBef>
              <a:spcAft>
                <a:spcPts val="0"/>
              </a:spcAft>
              <a:buClr>
                <a:srgbClr val="000000"/>
              </a:buClr>
              <a:buSzPts val="1400"/>
              <a:buChar char="●"/>
            </a:pPr>
            <a:r>
              <a:rPr lang="en" sz="1400" dirty="0">
                <a:solidFill>
                  <a:srgbClr val="000000"/>
                </a:solidFill>
              </a:rPr>
              <a:t>Logistic regression is named on the function which is used at the core of the method, the logistic function also called the sigmoid function, was developed by statisticians to describe properties of population growth in ecology, rising quickly and maxing out at the carrying capacity of the environment.</a:t>
            </a:r>
            <a:endParaRPr sz="1400" dirty="0">
              <a:solidFill>
                <a:srgbClr val="000000"/>
              </a:solidFill>
            </a:endParaRPr>
          </a:p>
          <a:p>
            <a:pPr marL="457200" lvl="0" indent="0" algn="l" rtl="0">
              <a:lnSpc>
                <a:spcPct val="90000"/>
              </a:lnSpc>
              <a:spcBef>
                <a:spcPts val="0"/>
              </a:spcBef>
              <a:spcAft>
                <a:spcPts val="0"/>
              </a:spcAft>
              <a:buNone/>
            </a:pPr>
            <a:r>
              <a:rPr lang="en" sz="1400" dirty="0">
                <a:solidFill>
                  <a:srgbClr val="000000"/>
                </a:solidFill>
                <a:highlight>
                  <a:srgbClr val="FFFFFF"/>
                </a:highlight>
              </a:rPr>
              <a:t>1 / (1 + e^-value)</a:t>
            </a:r>
            <a:endParaRPr sz="1400" dirty="0">
              <a:solidFill>
                <a:srgbClr val="000000"/>
              </a:solidFill>
            </a:endParaRPr>
          </a:p>
          <a:p>
            <a:pPr marL="457200" lvl="0" indent="0" algn="l" rtl="0">
              <a:lnSpc>
                <a:spcPct val="90000"/>
              </a:lnSpc>
              <a:spcBef>
                <a:spcPts val="0"/>
              </a:spcBef>
              <a:spcAft>
                <a:spcPts val="0"/>
              </a:spcAft>
              <a:buNone/>
            </a:pPr>
            <a:r>
              <a:rPr lang="en" sz="1400" dirty="0">
                <a:solidFill>
                  <a:srgbClr val="000000"/>
                </a:solidFill>
                <a:highlight>
                  <a:srgbClr val="FFFFFF"/>
                </a:highlight>
              </a:rPr>
              <a:t>Where e is the Euler’s number or the EXP() function and value is the actual numerical value that you want to transform. In the range of 0 to 1.</a:t>
            </a:r>
            <a:endParaRPr sz="1400" dirty="0">
              <a:solidFill>
                <a:srgbClr val="000000"/>
              </a:solidFill>
              <a:highlight>
                <a:srgbClr val="FFFFFF"/>
              </a:highlight>
            </a:endParaRPr>
          </a:p>
          <a:p>
            <a:pPr marL="457200" lvl="0" indent="0" algn="l" rtl="0">
              <a:lnSpc>
                <a:spcPct val="90000"/>
              </a:lnSpc>
              <a:spcBef>
                <a:spcPts val="0"/>
              </a:spcBef>
              <a:spcAft>
                <a:spcPts val="0"/>
              </a:spcAft>
              <a:buNone/>
            </a:pPr>
            <a:endParaRPr sz="1400" dirty="0">
              <a:solidFill>
                <a:srgbClr val="000000"/>
              </a:solidFill>
              <a:highlight>
                <a:srgbClr val="FFFFFF"/>
              </a:highlight>
            </a:endParaRPr>
          </a:p>
          <a:p>
            <a:pPr marL="457200" lvl="0" indent="-317500" algn="l" rtl="0">
              <a:lnSpc>
                <a:spcPct val="90000"/>
              </a:lnSpc>
              <a:spcBef>
                <a:spcPts val="0"/>
              </a:spcBef>
              <a:spcAft>
                <a:spcPts val="0"/>
              </a:spcAft>
              <a:buClr>
                <a:srgbClr val="000000"/>
              </a:buClr>
              <a:buSzPts val="1400"/>
              <a:buChar char="●"/>
            </a:pPr>
            <a:r>
              <a:rPr lang="en" sz="1400" dirty="0">
                <a:solidFill>
                  <a:srgbClr val="000000"/>
                </a:solidFill>
              </a:rPr>
              <a:t>Logistic regression is a statistical model that in its basic for uses a logistic function to model a binary dependent variable, although many more complex extensions exist. </a:t>
            </a:r>
            <a:endParaRPr sz="1400" dirty="0">
              <a:solidFill>
                <a:srgbClr val="000000"/>
              </a:solidFill>
            </a:endParaRPr>
          </a:p>
          <a:p>
            <a:pPr marL="457200" lvl="0" indent="0" algn="l" rtl="0">
              <a:lnSpc>
                <a:spcPct val="90000"/>
              </a:lnSpc>
              <a:spcBef>
                <a:spcPts val="0"/>
              </a:spcBef>
              <a:spcAft>
                <a:spcPts val="0"/>
              </a:spcAft>
              <a:buNone/>
            </a:pPr>
            <a:endParaRPr sz="1400" dirty="0">
              <a:solidFill>
                <a:srgbClr val="000000"/>
              </a:solidFill>
            </a:endParaRPr>
          </a:p>
          <a:p>
            <a:pPr marL="457200" lvl="0" indent="-317500" algn="l" rtl="0">
              <a:lnSpc>
                <a:spcPct val="90000"/>
              </a:lnSpc>
              <a:spcBef>
                <a:spcPts val="0"/>
              </a:spcBef>
              <a:spcAft>
                <a:spcPts val="0"/>
              </a:spcAft>
              <a:buClr>
                <a:srgbClr val="000000"/>
              </a:buClr>
              <a:buSzPts val="1400"/>
              <a:buChar char="●"/>
            </a:pPr>
            <a:r>
              <a:rPr lang="en" sz="1400" dirty="0">
                <a:solidFill>
                  <a:srgbClr val="000000"/>
                </a:solidFill>
              </a:rPr>
              <a:t>Strength: Robust Model and practical usage is more, hence widely used.</a:t>
            </a:r>
            <a:endParaRPr sz="1400" dirty="0">
              <a:solidFill>
                <a:srgbClr val="000000"/>
              </a:solidFill>
            </a:endParaRPr>
          </a:p>
          <a:p>
            <a:pPr marL="457200" lvl="0" indent="-317500" algn="l" rtl="0">
              <a:lnSpc>
                <a:spcPct val="90000"/>
              </a:lnSpc>
              <a:spcBef>
                <a:spcPts val="0"/>
              </a:spcBef>
              <a:spcAft>
                <a:spcPts val="0"/>
              </a:spcAft>
              <a:buClr>
                <a:srgbClr val="000000"/>
              </a:buClr>
              <a:buSzPts val="1400"/>
              <a:buChar char="●"/>
            </a:pPr>
            <a:r>
              <a:rPr lang="en" sz="1400" dirty="0">
                <a:solidFill>
                  <a:srgbClr val="000000"/>
                </a:solidFill>
              </a:rPr>
              <a:t>Weakness: It leads to overfitting when </a:t>
            </a:r>
            <a:r>
              <a:rPr lang="en" sz="1400" dirty="0">
                <a:solidFill>
                  <a:srgbClr val="40424E"/>
                </a:solidFill>
                <a:highlight>
                  <a:srgbClr val="FFFFFF"/>
                </a:highlight>
              </a:rPr>
              <a:t>number of observations is lesser than the number of features.</a:t>
            </a:r>
            <a:endParaRPr sz="1400" dirty="0">
              <a:solidFill>
                <a:srgbClr val="000000"/>
              </a:solidFill>
            </a:endParaRPr>
          </a:p>
        </p:txBody>
      </p:sp>
      <p:pic>
        <p:nvPicPr>
          <p:cNvPr id="152" name="Google Shape;152;p25"/>
          <p:cNvPicPr preferRelativeResize="0"/>
          <p:nvPr/>
        </p:nvPicPr>
        <p:blipFill>
          <a:blip r:embed="rId5">
            <a:alphaModFix/>
          </a:blip>
          <a:stretch>
            <a:fillRect/>
          </a:stretch>
        </p:blipFill>
        <p:spPr>
          <a:xfrm>
            <a:off x="0" y="4345896"/>
            <a:ext cx="9144000" cy="797608"/>
          </a:xfrm>
          <a:prstGeom prst="rect">
            <a:avLst/>
          </a:prstGeom>
          <a:noFill/>
          <a:ln>
            <a:noFill/>
          </a:ln>
        </p:spPr>
      </p:pic>
      <p:pic>
        <p:nvPicPr>
          <p:cNvPr id="3" name="Audio 2">
            <a:hlinkClick r:id="" action="ppaction://media"/>
            <a:extLst>
              <a:ext uri="{FF2B5EF4-FFF2-40B4-BE49-F238E27FC236}">
                <a16:creationId xmlns:a16="http://schemas.microsoft.com/office/drawing/2014/main" id="{F20AF5CB-9A67-4679-ADAE-1E8E11B3AF6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66001"/>
    </mc:Choice>
    <mc:Fallback xmlns="">
      <p:transition spd="slow" advTm="66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6"/>
          <p:cNvSpPr txBox="1">
            <a:spLocks noGrp="1"/>
          </p:cNvSpPr>
          <p:nvPr>
            <p:ph type="title"/>
          </p:nvPr>
        </p:nvSpPr>
        <p:spPr>
          <a:xfrm>
            <a:off x="521100" y="445025"/>
            <a:ext cx="83112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u="sng">
                <a:latin typeface="Verdana"/>
                <a:ea typeface="Verdana"/>
                <a:cs typeface="Verdana"/>
                <a:sym typeface="Verdana"/>
              </a:rPr>
              <a:t>Logistic Regression Implementation and Results</a:t>
            </a:r>
            <a:endParaRPr sz="2000" b="1" u="sng">
              <a:latin typeface="Verdana"/>
              <a:ea typeface="Verdana"/>
              <a:cs typeface="Verdana"/>
              <a:sym typeface="Verdana"/>
            </a:endParaRPr>
          </a:p>
        </p:txBody>
      </p:sp>
      <p:sp>
        <p:nvSpPr>
          <p:cNvPr id="158" name="Google Shape;158;p26"/>
          <p:cNvSpPr txBox="1">
            <a:spLocks noGrp="1"/>
          </p:cNvSpPr>
          <p:nvPr>
            <p:ph type="body" idx="1"/>
          </p:nvPr>
        </p:nvSpPr>
        <p:spPr>
          <a:xfrm>
            <a:off x="336575" y="1152475"/>
            <a:ext cx="84957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000000"/>
              </a:buClr>
              <a:buSzPts val="1400"/>
              <a:buChar char="●"/>
            </a:pPr>
            <a:r>
              <a:rPr lang="en" sz="1400" dirty="0">
                <a:solidFill>
                  <a:srgbClr val="000000"/>
                </a:solidFill>
              </a:rPr>
              <a:t>We have applied Logistic regression in original dataset, the implementation of Logistic Regression is based on:</a:t>
            </a:r>
            <a:endParaRPr sz="1400" dirty="0">
              <a:solidFill>
                <a:srgbClr val="000000"/>
              </a:solidFill>
            </a:endParaRPr>
          </a:p>
          <a:p>
            <a:pPr marL="457200" lvl="0" indent="0" algn="l" rtl="0">
              <a:spcBef>
                <a:spcPts val="1200"/>
              </a:spcBef>
              <a:spcAft>
                <a:spcPts val="0"/>
              </a:spcAft>
              <a:buNone/>
            </a:pPr>
            <a:r>
              <a:rPr lang="en" sz="1400" b="1" i="1" dirty="0">
                <a:solidFill>
                  <a:schemeClr val="dk1"/>
                </a:solidFill>
              </a:rPr>
              <a:t>sci-kit learn</a:t>
            </a:r>
            <a:r>
              <a:rPr lang="en" sz="1400" b="1" i="1" dirty="0">
                <a:solidFill>
                  <a:srgbClr val="000000"/>
                </a:solidFill>
              </a:rPr>
              <a:t> - Linear_model by importing LinearRegression library</a:t>
            </a:r>
            <a:endParaRPr sz="1400" b="1" i="1" dirty="0">
              <a:solidFill>
                <a:srgbClr val="000000"/>
              </a:solidFill>
            </a:endParaRPr>
          </a:p>
          <a:p>
            <a:pPr marL="457200" lvl="0" indent="-317500" algn="l" rtl="0">
              <a:spcBef>
                <a:spcPts val="1200"/>
              </a:spcBef>
              <a:spcAft>
                <a:spcPts val="0"/>
              </a:spcAft>
              <a:buClr>
                <a:srgbClr val="000000"/>
              </a:buClr>
              <a:buSzPts val="1400"/>
              <a:buChar char="●"/>
            </a:pPr>
            <a:r>
              <a:rPr lang="en" sz="1400" dirty="0">
                <a:solidFill>
                  <a:srgbClr val="000000"/>
                </a:solidFill>
              </a:rPr>
              <a:t> The accuracy with original and reduced dataset is given below:</a:t>
            </a:r>
            <a:endParaRPr sz="1400" dirty="0">
              <a:solidFill>
                <a:srgbClr val="000000"/>
              </a:solidFill>
            </a:endParaRPr>
          </a:p>
          <a:p>
            <a:pPr marL="457200" lvl="0" indent="0" algn="l" rtl="0">
              <a:spcBef>
                <a:spcPts val="1200"/>
              </a:spcBef>
              <a:spcAft>
                <a:spcPts val="0"/>
              </a:spcAft>
              <a:buNone/>
            </a:pPr>
            <a:endParaRPr sz="1400" dirty="0">
              <a:solidFill>
                <a:srgbClr val="000000"/>
              </a:solidFill>
            </a:endParaRPr>
          </a:p>
          <a:p>
            <a:pPr marL="0" lvl="0" indent="0" algn="l" rtl="0">
              <a:spcBef>
                <a:spcPts val="1200"/>
              </a:spcBef>
              <a:spcAft>
                <a:spcPts val="0"/>
              </a:spcAft>
              <a:buNone/>
            </a:pPr>
            <a:endParaRPr sz="1400" dirty="0">
              <a:solidFill>
                <a:srgbClr val="000000"/>
              </a:solidFill>
            </a:endParaRPr>
          </a:p>
          <a:p>
            <a:pPr marL="0" lvl="0" indent="0" algn="l" rtl="0">
              <a:spcBef>
                <a:spcPts val="1200"/>
              </a:spcBef>
              <a:spcAft>
                <a:spcPts val="0"/>
              </a:spcAft>
              <a:buNone/>
            </a:pPr>
            <a:endParaRPr sz="1400" dirty="0">
              <a:solidFill>
                <a:srgbClr val="000000"/>
              </a:solidFill>
            </a:endParaRPr>
          </a:p>
          <a:p>
            <a:pPr marL="457200" lvl="0" indent="-317500" algn="l" rtl="0">
              <a:spcBef>
                <a:spcPts val="1200"/>
              </a:spcBef>
              <a:spcAft>
                <a:spcPts val="0"/>
              </a:spcAft>
              <a:buClr>
                <a:srgbClr val="000000"/>
              </a:buClr>
              <a:buSzPts val="1400"/>
              <a:buChar char="●"/>
            </a:pPr>
            <a:r>
              <a:rPr lang="en" sz="1400" dirty="0">
                <a:solidFill>
                  <a:srgbClr val="000000"/>
                </a:solidFill>
              </a:rPr>
              <a:t>Observation: Results show the accuracy is better with original dataset with linear regression and this accuracy is better than K-SVM.</a:t>
            </a:r>
            <a:endParaRPr sz="1400" dirty="0">
              <a:solidFill>
                <a:srgbClr val="000000"/>
              </a:solidFill>
            </a:endParaRPr>
          </a:p>
        </p:txBody>
      </p:sp>
      <p:graphicFrame>
        <p:nvGraphicFramePr>
          <p:cNvPr id="159" name="Google Shape;159;p26"/>
          <p:cNvGraphicFramePr/>
          <p:nvPr/>
        </p:nvGraphicFramePr>
        <p:xfrm>
          <a:off x="663000" y="2571750"/>
          <a:ext cx="7239000" cy="1188630"/>
        </p:xfrm>
        <a:graphic>
          <a:graphicData uri="http://schemas.openxmlformats.org/drawingml/2006/table">
            <a:tbl>
              <a:tblPr>
                <a:noFill/>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endParaRPr/>
                    </a:p>
                  </a:txBody>
                  <a:tcPr marL="91425" marR="91425" marT="91425" marB="91425"/>
                </a:tc>
                <a:tc>
                  <a:txBody>
                    <a:bodyPr/>
                    <a:lstStyle/>
                    <a:p>
                      <a:pPr marL="0" lvl="0" indent="0" algn="l" rtl="0">
                        <a:spcBef>
                          <a:spcPts val="0"/>
                        </a:spcBef>
                        <a:spcAft>
                          <a:spcPts val="0"/>
                        </a:spcAft>
                        <a:buNone/>
                      </a:pPr>
                      <a:r>
                        <a:rPr lang="en" b="1"/>
                        <a:t>Accuracy</a:t>
                      </a:r>
                      <a:endParaRPr b="1"/>
                    </a:p>
                  </a:txBody>
                  <a:tcPr marL="91425" marR="91425" marT="91425" marB="91425"/>
                </a:tc>
                <a:tc>
                  <a:txBody>
                    <a:bodyPr/>
                    <a:lstStyle/>
                    <a:p>
                      <a:pPr marL="0" lvl="0" indent="0" algn="l" rtl="0">
                        <a:spcBef>
                          <a:spcPts val="0"/>
                        </a:spcBef>
                        <a:spcAft>
                          <a:spcPts val="0"/>
                        </a:spcAft>
                        <a:buNone/>
                      </a:pPr>
                      <a:r>
                        <a:rPr lang="en" b="1"/>
                        <a:t>Training Time</a:t>
                      </a:r>
                      <a:endParaRPr b="1"/>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b="1"/>
                        <a:t>Original Dataset</a:t>
                      </a:r>
                      <a:endParaRPr b="1"/>
                    </a:p>
                  </a:txBody>
                  <a:tcPr marL="91425" marR="91425" marT="91425" marB="91425"/>
                </a:tc>
                <a:tc>
                  <a:txBody>
                    <a:bodyPr/>
                    <a:lstStyle/>
                    <a:p>
                      <a:pPr marL="0" lvl="0" indent="0" algn="l" rtl="0">
                        <a:spcBef>
                          <a:spcPts val="0"/>
                        </a:spcBef>
                        <a:spcAft>
                          <a:spcPts val="0"/>
                        </a:spcAft>
                        <a:buNone/>
                      </a:pPr>
                      <a:r>
                        <a:rPr lang="en"/>
                        <a:t>94%</a:t>
                      </a:r>
                      <a:endParaRPr/>
                    </a:p>
                  </a:txBody>
                  <a:tcPr marL="91425" marR="91425" marT="91425" marB="91425"/>
                </a:tc>
                <a:tc>
                  <a:txBody>
                    <a:bodyPr/>
                    <a:lstStyle/>
                    <a:p>
                      <a:pPr marL="0" lvl="0" indent="0" algn="l" rtl="0">
                        <a:spcBef>
                          <a:spcPts val="0"/>
                        </a:spcBef>
                        <a:spcAft>
                          <a:spcPts val="0"/>
                        </a:spcAft>
                        <a:buNone/>
                      </a:pPr>
                      <a:r>
                        <a:rPr lang="en"/>
                        <a:t>0.0106</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t>Reduced Dataset</a:t>
                      </a:r>
                      <a:endParaRPr b="1"/>
                    </a:p>
                  </a:txBody>
                  <a:tcPr marL="91425" marR="91425" marT="91425" marB="91425"/>
                </a:tc>
                <a:tc>
                  <a:txBody>
                    <a:bodyPr/>
                    <a:lstStyle/>
                    <a:p>
                      <a:pPr marL="0" lvl="0" indent="0" algn="l" rtl="0">
                        <a:spcBef>
                          <a:spcPts val="0"/>
                        </a:spcBef>
                        <a:spcAft>
                          <a:spcPts val="0"/>
                        </a:spcAft>
                        <a:buNone/>
                      </a:pPr>
                      <a:r>
                        <a:rPr lang="en"/>
                        <a:t>93.8%</a:t>
                      </a:r>
                      <a:endParaRPr/>
                    </a:p>
                  </a:txBody>
                  <a:tcPr marL="91425" marR="91425" marT="91425" marB="91425"/>
                </a:tc>
                <a:tc>
                  <a:txBody>
                    <a:bodyPr/>
                    <a:lstStyle/>
                    <a:p>
                      <a:pPr marL="0" lvl="0" indent="0" algn="l" rtl="0">
                        <a:spcBef>
                          <a:spcPts val="0"/>
                        </a:spcBef>
                        <a:spcAft>
                          <a:spcPts val="0"/>
                        </a:spcAft>
                        <a:buNone/>
                      </a:pPr>
                      <a:r>
                        <a:rPr lang="en"/>
                        <a:t>0.0189</a:t>
                      </a:r>
                      <a:endParaRPr/>
                    </a:p>
                  </a:txBody>
                  <a:tcPr marL="91425" marR="91425" marT="91425" marB="91425"/>
                </a:tc>
                <a:extLst>
                  <a:ext uri="{0D108BD9-81ED-4DB2-BD59-A6C34878D82A}">
                    <a16:rowId xmlns:a16="http://schemas.microsoft.com/office/drawing/2014/main" val="10002"/>
                  </a:ext>
                </a:extLst>
              </a:tr>
            </a:tbl>
          </a:graphicData>
        </a:graphic>
      </p:graphicFrame>
      <p:pic>
        <p:nvPicPr>
          <p:cNvPr id="160" name="Google Shape;160;p26"/>
          <p:cNvPicPr preferRelativeResize="0"/>
          <p:nvPr/>
        </p:nvPicPr>
        <p:blipFill>
          <a:blip r:embed="rId5">
            <a:alphaModFix/>
          </a:blip>
          <a:stretch>
            <a:fillRect/>
          </a:stretch>
        </p:blipFill>
        <p:spPr>
          <a:xfrm>
            <a:off x="0" y="4345896"/>
            <a:ext cx="9144000" cy="797608"/>
          </a:xfrm>
          <a:prstGeom prst="rect">
            <a:avLst/>
          </a:prstGeom>
          <a:noFill/>
          <a:ln>
            <a:noFill/>
          </a:ln>
        </p:spPr>
      </p:pic>
      <p:pic>
        <p:nvPicPr>
          <p:cNvPr id="2" name="Audio 1">
            <a:hlinkClick r:id="" action="ppaction://media"/>
            <a:extLst>
              <a:ext uri="{FF2B5EF4-FFF2-40B4-BE49-F238E27FC236}">
                <a16:creationId xmlns:a16="http://schemas.microsoft.com/office/drawing/2014/main" id="{35AA97E9-BA4E-4D7E-8DFD-166F36EFD00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4183"/>
    </mc:Choice>
    <mc:Fallback xmlns="">
      <p:transition spd="slow" advTm="34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0"/>
          <p:cNvSpPr txBox="1">
            <a:spLocks noGrp="1"/>
          </p:cNvSpPr>
          <p:nvPr>
            <p:ph type="title"/>
          </p:nvPr>
        </p:nvSpPr>
        <p:spPr>
          <a:xfrm>
            <a:off x="560950" y="445025"/>
            <a:ext cx="82713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u="sng">
                <a:latin typeface="Verdana"/>
                <a:ea typeface="Verdana"/>
                <a:cs typeface="Verdana"/>
                <a:sym typeface="Verdana"/>
              </a:rPr>
              <a:t>Decision Trees</a:t>
            </a:r>
            <a:endParaRPr sz="2000" b="1" u="sng">
              <a:latin typeface="Verdana"/>
              <a:ea typeface="Verdana"/>
              <a:cs typeface="Verdana"/>
              <a:sym typeface="Verdana"/>
            </a:endParaRPr>
          </a:p>
        </p:txBody>
      </p:sp>
      <p:sp>
        <p:nvSpPr>
          <p:cNvPr id="187" name="Google Shape;187;p30"/>
          <p:cNvSpPr txBox="1">
            <a:spLocks noGrp="1"/>
          </p:cNvSpPr>
          <p:nvPr>
            <p:ph type="body" idx="1"/>
          </p:nvPr>
        </p:nvSpPr>
        <p:spPr>
          <a:xfrm>
            <a:off x="623400" y="1178375"/>
            <a:ext cx="8520600" cy="3416400"/>
          </a:xfrm>
          <a:prstGeom prst="rect">
            <a:avLst/>
          </a:prstGeom>
        </p:spPr>
        <p:txBody>
          <a:bodyPr spcFirstLastPara="1" wrap="square" lIns="91425" tIns="91425" rIns="91425" bIns="91425" anchor="t" anchorCtr="0">
            <a:normAutofit fontScale="92500" lnSpcReduction="20000"/>
          </a:bodyPr>
          <a:lstStyle/>
          <a:p>
            <a:pPr marL="457200" lvl="0" indent="-317500" algn="l" rtl="0">
              <a:lnSpc>
                <a:spcPct val="90000"/>
              </a:lnSpc>
              <a:spcBef>
                <a:spcPts val="0"/>
              </a:spcBef>
              <a:spcAft>
                <a:spcPts val="0"/>
              </a:spcAft>
              <a:buClr>
                <a:srgbClr val="000000"/>
              </a:buClr>
              <a:buSzPts val="1400"/>
              <a:buChar char="●"/>
            </a:pPr>
            <a:r>
              <a:rPr lang="en-US" dirty="0">
                <a:solidFill>
                  <a:schemeClr val="tx1"/>
                </a:solidFill>
              </a:rPr>
              <a:t>Decision tree is a flowchart structure in which each internal node represents a "test" on an attribute. It is commonly used in operations research and operations management. If decisions have to be made online with no recall under incomplete knowledge, a decision tree should be paralleled with a probability model as a best choice model or online selection model algorithm.</a:t>
            </a:r>
          </a:p>
          <a:p>
            <a:pPr marL="457200" lvl="0" indent="-317500" algn="l" rtl="0">
              <a:lnSpc>
                <a:spcPct val="90000"/>
              </a:lnSpc>
              <a:spcBef>
                <a:spcPts val="0"/>
              </a:spcBef>
              <a:spcAft>
                <a:spcPts val="0"/>
              </a:spcAft>
              <a:buClr>
                <a:srgbClr val="000000"/>
              </a:buClr>
              <a:buSzPts val="1400"/>
              <a:buChar char="●"/>
            </a:pPr>
            <a:endParaRPr lang="en-US" sz="1800" dirty="0">
              <a:solidFill>
                <a:schemeClr val="tx1"/>
              </a:solidFill>
            </a:endParaRPr>
          </a:p>
          <a:p>
            <a:pPr marL="457200" lvl="0" indent="-317500" algn="l" rtl="0">
              <a:lnSpc>
                <a:spcPct val="90000"/>
              </a:lnSpc>
              <a:spcBef>
                <a:spcPts val="0"/>
              </a:spcBef>
              <a:spcAft>
                <a:spcPts val="0"/>
              </a:spcAft>
              <a:buClr>
                <a:srgbClr val="000000"/>
              </a:buClr>
              <a:buSzPts val="1400"/>
              <a:buChar char="●"/>
            </a:pPr>
            <a:r>
              <a:rPr lang="en-US" sz="1800" b="1" dirty="0">
                <a:solidFill>
                  <a:schemeClr val="tx1"/>
                </a:solidFill>
              </a:rPr>
              <a:t>Strength:</a:t>
            </a:r>
          </a:p>
          <a:p>
            <a:pPr marL="457200" lvl="0" indent="-317500" algn="l" rtl="0">
              <a:lnSpc>
                <a:spcPct val="90000"/>
              </a:lnSpc>
              <a:spcBef>
                <a:spcPts val="0"/>
              </a:spcBef>
              <a:spcAft>
                <a:spcPts val="0"/>
              </a:spcAft>
              <a:buClr>
                <a:srgbClr val="000000"/>
              </a:buClr>
              <a:buSzPts val="1400"/>
              <a:buChar char="●"/>
            </a:pPr>
            <a:r>
              <a:rPr lang="en-US" sz="1800" dirty="0">
                <a:solidFill>
                  <a:schemeClr val="tx1"/>
                </a:solidFill>
              </a:rPr>
              <a:t>It’s simple to understand and utilize.</a:t>
            </a:r>
          </a:p>
          <a:p>
            <a:pPr marL="457200" lvl="0" indent="-317500" algn="l" rtl="0">
              <a:lnSpc>
                <a:spcPct val="90000"/>
              </a:lnSpc>
              <a:spcBef>
                <a:spcPts val="0"/>
              </a:spcBef>
              <a:spcAft>
                <a:spcPts val="0"/>
              </a:spcAft>
              <a:buClr>
                <a:srgbClr val="000000"/>
              </a:buClr>
              <a:buSzPts val="1400"/>
              <a:buChar char="●"/>
            </a:pPr>
            <a:r>
              <a:rPr lang="en-US" dirty="0">
                <a:solidFill>
                  <a:schemeClr val="tx1"/>
                </a:solidFill>
              </a:rPr>
              <a:t>It can determine worst, best and expected values for different scenarios.</a:t>
            </a:r>
          </a:p>
          <a:p>
            <a:pPr marL="457200" lvl="0" indent="-317500" algn="l" rtl="0">
              <a:lnSpc>
                <a:spcPct val="90000"/>
              </a:lnSpc>
              <a:spcBef>
                <a:spcPts val="0"/>
              </a:spcBef>
              <a:spcAft>
                <a:spcPts val="0"/>
              </a:spcAft>
              <a:buClr>
                <a:srgbClr val="000000"/>
              </a:buClr>
              <a:buSzPts val="1400"/>
              <a:buChar char="●"/>
            </a:pPr>
            <a:r>
              <a:rPr lang="en-US" dirty="0">
                <a:solidFill>
                  <a:schemeClr val="tx1"/>
                </a:solidFill>
              </a:rPr>
              <a:t>It can be combined with other decision techniques.</a:t>
            </a:r>
          </a:p>
          <a:p>
            <a:pPr marL="457200" lvl="0" indent="-317500" algn="l" rtl="0">
              <a:lnSpc>
                <a:spcPct val="90000"/>
              </a:lnSpc>
              <a:spcBef>
                <a:spcPts val="0"/>
              </a:spcBef>
              <a:spcAft>
                <a:spcPts val="0"/>
              </a:spcAft>
              <a:buClr>
                <a:srgbClr val="000000"/>
              </a:buClr>
              <a:buSzPts val="1400"/>
              <a:buChar char="●"/>
            </a:pPr>
            <a:endParaRPr lang="en-US" sz="1800" dirty="0">
              <a:solidFill>
                <a:schemeClr val="tx1"/>
              </a:solidFill>
            </a:endParaRPr>
          </a:p>
          <a:p>
            <a:pPr marL="457200" lvl="0" indent="-317500" algn="l" rtl="0">
              <a:lnSpc>
                <a:spcPct val="90000"/>
              </a:lnSpc>
              <a:spcBef>
                <a:spcPts val="0"/>
              </a:spcBef>
              <a:spcAft>
                <a:spcPts val="0"/>
              </a:spcAft>
              <a:buClr>
                <a:srgbClr val="000000"/>
              </a:buClr>
              <a:buSzPts val="1400"/>
              <a:buChar char="●"/>
            </a:pPr>
            <a:r>
              <a:rPr lang="en-US" sz="1800" b="1" dirty="0">
                <a:solidFill>
                  <a:schemeClr val="tx1"/>
                </a:solidFill>
              </a:rPr>
              <a:t>Weakness:</a:t>
            </a:r>
          </a:p>
          <a:p>
            <a:pPr marL="457200" lvl="0" indent="-317500" algn="l" rtl="0">
              <a:lnSpc>
                <a:spcPct val="90000"/>
              </a:lnSpc>
              <a:spcBef>
                <a:spcPts val="0"/>
              </a:spcBef>
              <a:spcAft>
                <a:spcPts val="0"/>
              </a:spcAft>
              <a:buClr>
                <a:srgbClr val="000000"/>
              </a:buClr>
              <a:buSzPts val="1400"/>
              <a:buChar char="●"/>
            </a:pPr>
            <a:r>
              <a:rPr lang="en-US" dirty="0">
                <a:solidFill>
                  <a:schemeClr val="tx1"/>
                </a:solidFill>
              </a:rPr>
              <a:t>A small change in the data can lead to a large change in the structure</a:t>
            </a:r>
          </a:p>
          <a:p>
            <a:pPr marL="457200" lvl="0" indent="-317500" algn="l" rtl="0">
              <a:lnSpc>
                <a:spcPct val="90000"/>
              </a:lnSpc>
              <a:spcBef>
                <a:spcPts val="0"/>
              </a:spcBef>
              <a:spcAft>
                <a:spcPts val="0"/>
              </a:spcAft>
              <a:buClr>
                <a:srgbClr val="000000"/>
              </a:buClr>
              <a:buSzPts val="1400"/>
              <a:buChar char="●"/>
            </a:pPr>
            <a:r>
              <a:rPr lang="en-US" dirty="0">
                <a:solidFill>
                  <a:schemeClr val="tx1"/>
                </a:solidFill>
              </a:rPr>
              <a:t>It’s often relatively inaccurate.</a:t>
            </a:r>
          </a:p>
          <a:p>
            <a:pPr marL="457200" lvl="0" indent="-317500" algn="l" rtl="0">
              <a:lnSpc>
                <a:spcPct val="90000"/>
              </a:lnSpc>
              <a:spcBef>
                <a:spcPts val="0"/>
              </a:spcBef>
              <a:spcAft>
                <a:spcPts val="0"/>
              </a:spcAft>
              <a:buClr>
                <a:srgbClr val="000000"/>
              </a:buClr>
              <a:buSzPts val="1400"/>
              <a:buChar char="●"/>
            </a:pPr>
            <a:r>
              <a:rPr lang="en-US" dirty="0">
                <a:solidFill>
                  <a:schemeClr val="tx1"/>
                </a:solidFill>
              </a:rPr>
              <a:t>Its calculations can get very complex, particularly if many values are uncertain or the outputs are related.</a:t>
            </a:r>
            <a:endParaRPr dirty="0">
              <a:solidFill>
                <a:schemeClr val="tx1"/>
              </a:solidFill>
            </a:endParaRPr>
          </a:p>
        </p:txBody>
      </p:sp>
      <p:pic>
        <p:nvPicPr>
          <p:cNvPr id="4" name="Audio 3">
            <a:hlinkClick r:id="" action="ppaction://media"/>
            <a:extLst>
              <a:ext uri="{FF2B5EF4-FFF2-40B4-BE49-F238E27FC236}">
                <a16:creationId xmlns:a16="http://schemas.microsoft.com/office/drawing/2014/main" id="{E84DDFE5-E758-4392-BF3A-C8A3B284B4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7989"/>
    </mc:Choice>
    <mc:Fallback>
      <p:transition spd="slow" advTm="67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ct val="55000"/>
              <a:buFont typeface="Arial"/>
              <a:buNone/>
            </a:pPr>
            <a:r>
              <a:rPr lang="en" sz="2000" b="1" u="sng">
                <a:latin typeface="Verdana"/>
                <a:ea typeface="Verdana"/>
                <a:cs typeface="Verdana"/>
                <a:sym typeface="Verdana"/>
              </a:rPr>
              <a:t>Decision Trees Implementation and Results</a:t>
            </a:r>
            <a:endParaRPr/>
          </a:p>
        </p:txBody>
      </p:sp>
      <p:sp>
        <p:nvSpPr>
          <p:cNvPr id="193" name="Google Shape;193;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000000"/>
              </a:buClr>
              <a:buSzPts val="1400"/>
              <a:buChar char="●"/>
            </a:pPr>
            <a:r>
              <a:rPr lang="en-US" sz="1800" dirty="0">
                <a:solidFill>
                  <a:srgbClr val="000000"/>
                </a:solidFill>
              </a:rPr>
              <a:t>We applied </a:t>
            </a:r>
            <a:r>
              <a:rPr lang="en-US" dirty="0">
                <a:solidFill>
                  <a:srgbClr val="000000"/>
                </a:solidFill>
              </a:rPr>
              <a:t>decision tree </a:t>
            </a:r>
            <a:r>
              <a:rPr lang="en-US" sz="1800" dirty="0">
                <a:solidFill>
                  <a:srgbClr val="000000"/>
                </a:solidFill>
              </a:rPr>
              <a:t>in original dataset, the implementation of decision tree is based on:</a:t>
            </a:r>
          </a:p>
          <a:p>
            <a:pPr marL="457200" lvl="0" indent="0" algn="l" rtl="0">
              <a:spcBef>
                <a:spcPts val="1200"/>
              </a:spcBef>
              <a:spcAft>
                <a:spcPts val="0"/>
              </a:spcAft>
              <a:buNone/>
            </a:pPr>
            <a:r>
              <a:rPr lang="en-US" sz="1800" b="1" i="1" dirty="0">
                <a:solidFill>
                  <a:schemeClr val="dk1"/>
                </a:solidFill>
              </a:rPr>
              <a:t>sci-kit learn</a:t>
            </a:r>
            <a:r>
              <a:rPr lang="en-US" sz="1800" b="1" i="1" dirty="0">
                <a:solidFill>
                  <a:srgbClr val="000000"/>
                </a:solidFill>
              </a:rPr>
              <a:t> – </a:t>
            </a:r>
            <a:r>
              <a:rPr lang="en-US" sz="1800" b="1" i="1" dirty="0" err="1">
                <a:solidFill>
                  <a:srgbClr val="000000"/>
                </a:solidFill>
                <a:latin typeface="+mn-lt"/>
              </a:rPr>
              <a:t>DecisionTreeClassifier</a:t>
            </a:r>
            <a:r>
              <a:rPr lang="en-US" sz="1800" b="1" i="1" dirty="0">
                <a:solidFill>
                  <a:srgbClr val="000000"/>
                </a:solidFill>
                <a:latin typeface="+mn-lt"/>
              </a:rPr>
              <a:t> </a:t>
            </a:r>
            <a:r>
              <a:rPr lang="en-US" sz="1800" b="1" i="1" dirty="0">
                <a:solidFill>
                  <a:srgbClr val="000000"/>
                </a:solidFill>
              </a:rPr>
              <a:t>by importing </a:t>
            </a:r>
            <a:r>
              <a:rPr lang="en-US" sz="1800" b="1" i="1" dirty="0" err="1">
                <a:solidFill>
                  <a:srgbClr val="000000"/>
                </a:solidFill>
                <a:latin typeface="+mn-lt"/>
              </a:rPr>
              <a:t>sklearn.tree</a:t>
            </a:r>
            <a:endParaRPr lang="en-US" sz="1800" b="1" i="1" dirty="0">
              <a:solidFill>
                <a:srgbClr val="000000"/>
              </a:solidFill>
              <a:latin typeface="+mn-lt"/>
            </a:endParaRPr>
          </a:p>
          <a:p>
            <a:pPr marL="457200" lvl="0" indent="-317500" algn="l" rtl="0">
              <a:spcBef>
                <a:spcPts val="1200"/>
              </a:spcBef>
              <a:spcAft>
                <a:spcPts val="0"/>
              </a:spcAft>
              <a:buClr>
                <a:srgbClr val="000000"/>
              </a:buClr>
              <a:buSzPts val="1400"/>
              <a:buChar char="●"/>
            </a:pPr>
            <a:r>
              <a:rPr lang="en-US" sz="1800" dirty="0">
                <a:solidFill>
                  <a:srgbClr val="000000"/>
                </a:solidFill>
              </a:rPr>
              <a:t> The accuracy with original and reduced dataset is given below:</a:t>
            </a:r>
          </a:p>
          <a:p>
            <a:pPr marL="457200" lvl="0" indent="-317500" algn="l" rtl="0">
              <a:spcBef>
                <a:spcPts val="1200"/>
              </a:spcBef>
              <a:spcAft>
                <a:spcPts val="0"/>
              </a:spcAft>
              <a:buClr>
                <a:srgbClr val="000000"/>
              </a:buClr>
              <a:buSzPts val="1400"/>
              <a:buChar char="●"/>
            </a:pPr>
            <a:endParaRPr lang="en-US" sz="1800" dirty="0">
              <a:solidFill>
                <a:srgbClr val="000000"/>
              </a:solidFill>
            </a:endParaRPr>
          </a:p>
          <a:p>
            <a:pPr marL="0" lvl="0" indent="0" algn="l" rtl="0">
              <a:spcBef>
                <a:spcPts val="0"/>
              </a:spcBef>
              <a:spcAft>
                <a:spcPts val="1200"/>
              </a:spcAft>
              <a:buNone/>
            </a:pPr>
            <a:endParaRPr dirty="0"/>
          </a:p>
        </p:txBody>
      </p:sp>
      <p:graphicFrame>
        <p:nvGraphicFramePr>
          <p:cNvPr id="2" name="Table 2">
            <a:extLst>
              <a:ext uri="{FF2B5EF4-FFF2-40B4-BE49-F238E27FC236}">
                <a16:creationId xmlns:a16="http://schemas.microsoft.com/office/drawing/2014/main" id="{93EBD091-89F8-4FDF-B218-1EC6726A6F71}"/>
              </a:ext>
            </a:extLst>
          </p:cNvPr>
          <p:cNvGraphicFramePr>
            <a:graphicFrameLocks noGrp="1"/>
          </p:cNvGraphicFramePr>
          <p:nvPr>
            <p:extLst>
              <p:ext uri="{D42A27DB-BD31-4B8C-83A1-F6EECF244321}">
                <p14:modId xmlns:p14="http://schemas.microsoft.com/office/powerpoint/2010/main" val="2360926913"/>
              </p:ext>
            </p:extLst>
          </p:nvPr>
        </p:nvGraphicFramePr>
        <p:xfrm>
          <a:off x="1248336" y="3195543"/>
          <a:ext cx="6096000" cy="1373331"/>
        </p:xfrm>
        <a:graphic>
          <a:graphicData uri="http://schemas.openxmlformats.org/drawingml/2006/table">
            <a:tbl>
              <a:tblPr firstRow="1" bandRow="1">
                <a:tableStyleId>{F06DD4F0-ACA7-469A-81B6-065C9D861D6E}</a:tableStyleId>
              </a:tblPr>
              <a:tblGrid>
                <a:gridCol w="2032000">
                  <a:extLst>
                    <a:ext uri="{9D8B030D-6E8A-4147-A177-3AD203B41FA5}">
                      <a16:colId xmlns:a16="http://schemas.microsoft.com/office/drawing/2014/main" val="1970953477"/>
                    </a:ext>
                  </a:extLst>
                </a:gridCol>
                <a:gridCol w="2032000">
                  <a:extLst>
                    <a:ext uri="{9D8B030D-6E8A-4147-A177-3AD203B41FA5}">
                      <a16:colId xmlns:a16="http://schemas.microsoft.com/office/drawing/2014/main" val="1913827333"/>
                    </a:ext>
                  </a:extLst>
                </a:gridCol>
                <a:gridCol w="2032000">
                  <a:extLst>
                    <a:ext uri="{9D8B030D-6E8A-4147-A177-3AD203B41FA5}">
                      <a16:colId xmlns:a16="http://schemas.microsoft.com/office/drawing/2014/main" val="1791552493"/>
                    </a:ext>
                  </a:extLst>
                </a:gridCol>
              </a:tblGrid>
              <a:tr h="457777">
                <a:tc>
                  <a:txBody>
                    <a:bodyPr/>
                    <a:lstStyle/>
                    <a:p>
                      <a:endParaRPr lang="en-US"/>
                    </a:p>
                  </a:txBody>
                  <a:tcPr/>
                </a:tc>
                <a:tc>
                  <a:txBody>
                    <a:bodyPr/>
                    <a:lstStyle/>
                    <a:p>
                      <a:pPr algn="l"/>
                      <a:r>
                        <a:rPr lang="en-US" b="1" dirty="0"/>
                        <a:t>Accuracy</a:t>
                      </a:r>
                    </a:p>
                  </a:txBody>
                  <a:tcPr/>
                </a:tc>
                <a:tc>
                  <a:txBody>
                    <a:bodyPr/>
                    <a:lstStyle/>
                    <a:p>
                      <a:pPr algn="l"/>
                      <a:r>
                        <a:rPr lang="en-US" b="1" dirty="0"/>
                        <a:t>Training time</a:t>
                      </a:r>
                    </a:p>
                  </a:txBody>
                  <a:tcPr/>
                </a:tc>
                <a:extLst>
                  <a:ext uri="{0D108BD9-81ED-4DB2-BD59-A6C34878D82A}">
                    <a16:rowId xmlns:a16="http://schemas.microsoft.com/office/drawing/2014/main" val="2953670144"/>
                  </a:ext>
                </a:extLst>
              </a:tr>
              <a:tr h="457777">
                <a:tc>
                  <a:txBody>
                    <a:bodyPr/>
                    <a:lstStyle/>
                    <a:p>
                      <a:r>
                        <a:rPr lang="en-US" b="1" dirty="0"/>
                        <a:t>Original dataset</a:t>
                      </a:r>
                    </a:p>
                  </a:txBody>
                  <a:tcPr/>
                </a:tc>
                <a:tc>
                  <a:txBody>
                    <a:bodyPr/>
                    <a:lstStyle/>
                    <a:p>
                      <a:r>
                        <a:rPr lang="en-US" dirty="0"/>
                        <a:t>96.87</a:t>
                      </a:r>
                    </a:p>
                  </a:txBody>
                  <a:tcPr/>
                </a:tc>
                <a:tc>
                  <a:txBody>
                    <a:bodyPr/>
                    <a:lstStyle/>
                    <a:p>
                      <a:r>
                        <a:rPr lang="en-US" dirty="0"/>
                        <a:t>0.0046</a:t>
                      </a:r>
                    </a:p>
                  </a:txBody>
                  <a:tcPr/>
                </a:tc>
                <a:extLst>
                  <a:ext uri="{0D108BD9-81ED-4DB2-BD59-A6C34878D82A}">
                    <a16:rowId xmlns:a16="http://schemas.microsoft.com/office/drawing/2014/main" val="2507102669"/>
                  </a:ext>
                </a:extLst>
              </a:tr>
              <a:tr h="457777">
                <a:tc>
                  <a:txBody>
                    <a:bodyPr/>
                    <a:lstStyle/>
                    <a:p>
                      <a:r>
                        <a:rPr lang="en-US" b="1" dirty="0"/>
                        <a:t>Reduced dataset</a:t>
                      </a:r>
                    </a:p>
                  </a:txBody>
                  <a:tcPr/>
                </a:tc>
                <a:tc>
                  <a:txBody>
                    <a:bodyPr/>
                    <a:lstStyle/>
                    <a:p>
                      <a:r>
                        <a:rPr lang="en-US" dirty="0"/>
                        <a:t>90.76</a:t>
                      </a:r>
                    </a:p>
                  </a:txBody>
                  <a:tcPr/>
                </a:tc>
                <a:tc>
                  <a:txBody>
                    <a:bodyPr/>
                    <a:lstStyle/>
                    <a:p>
                      <a:r>
                        <a:rPr lang="en-US" dirty="0"/>
                        <a:t>0.0027</a:t>
                      </a:r>
                    </a:p>
                  </a:txBody>
                  <a:tcPr/>
                </a:tc>
                <a:extLst>
                  <a:ext uri="{0D108BD9-81ED-4DB2-BD59-A6C34878D82A}">
                    <a16:rowId xmlns:a16="http://schemas.microsoft.com/office/drawing/2014/main" val="238385667"/>
                  </a:ext>
                </a:extLst>
              </a:tr>
            </a:tbl>
          </a:graphicData>
        </a:graphic>
      </p:graphicFrame>
      <p:pic>
        <p:nvPicPr>
          <p:cNvPr id="3" name="Audio 2">
            <a:hlinkClick r:id="" action="ppaction://media"/>
            <a:extLst>
              <a:ext uri="{FF2B5EF4-FFF2-40B4-BE49-F238E27FC236}">
                <a16:creationId xmlns:a16="http://schemas.microsoft.com/office/drawing/2014/main" id="{95033508-E54B-4F16-B013-5B46F45859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1199"/>
    </mc:Choice>
    <mc:Fallback>
      <p:transition spd="slow" advTm="611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30"/>
          <p:cNvSpPr txBox="1">
            <a:spLocks noGrp="1"/>
          </p:cNvSpPr>
          <p:nvPr>
            <p:ph type="title"/>
          </p:nvPr>
        </p:nvSpPr>
        <p:spPr>
          <a:xfrm>
            <a:off x="560950" y="445025"/>
            <a:ext cx="82713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000" b="1" u="sng" dirty="0">
                <a:latin typeface="Verdana"/>
                <a:ea typeface="Verdana"/>
                <a:cs typeface="Verdana"/>
                <a:sym typeface="Verdana"/>
              </a:rPr>
              <a:t>Random Forest</a:t>
            </a:r>
            <a:endParaRPr sz="2000" b="1" u="sng" dirty="0">
              <a:latin typeface="Verdana"/>
              <a:ea typeface="Verdana"/>
              <a:cs typeface="Verdana"/>
              <a:sym typeface="Verdana"/>
            </a:endParaRPr>
          </a:p>
        </p:txBody>
      </p:sp>
      <p:sp>
        <p:nvSpPr>
          <p:cNvPr id="187" name="Google Shape;187;p30"/>
          <p:cNvSpPr txBox="1">
            <a:spLocks noGrp="1"/>
          </p:cNvSpPr>
          <p:nvPr>
            <p:ph type="body" idx="1"/>
          </p:nvPr>
        </p:nvSpPr>
        <p:spPr>
          <a:xfrm>
            <a:off x="623400" y="1178375"/>
            <a:ext cx="8520600" cy="3416400"/>
          </a:xfrm>
          <a:prstGeom prst="rect">
            <a:avLst/>
          </a:prstGeom>
        </p:spPr>
        <p:txBody>
          <a:bodyPr spcFirstLastPara="1" wrap="square" lIns="91425" tIns="91425" rIns="91425" bIns="91425" anchor="t" anchorCtr="0">
            <a:normAutofit fontScale="92500" lnSpcReduction="10000"/>
          </a:bodyPr>
          <a:lstStyle/>
          <a:p>
            <a:pPr marL="0" lvl="0" indent="0" algn="l" rtl="0">
              <a:spcBef>
                <a:spcPts val="0"/>
              </a:spcBef>
              <a:spcAft>
                <a:spcPts val="1200"/>
              </a:spcAft>
              <a:buNone/>
            </a:pPr>
            <a:r>
              <a:rPr lang="en-US" b="1" dirty="0">
                <a:solidFill>
                  <a:schemeClr val="tx1"/>
                </a:solidFill>
              </a:rPr>
              <a:t>Random forest</a:t>
            </a:r>
            <a:r>
              <a:rPr lang="en-US" dirty="0">
                <a:solidFill>
                  <a:schemeClr val="tx1"/>
                </a:solidFill>
              </a:rPr>
              <a:t> is an ensemble learning method for classification, regression and other tasks that operates by constructing a multitude of decision trees at training time and outputting the class which is the mode of the classes (classification) or mean/average prediction (regression) of the individual trees.</a:t>
            </a:r>
          </a:p>
          <a:p>
            <a:pPr marL="457200" lvl="0" indent="-317500" algn="l" rtl="0">
              <a:lnSpc>
                <a:spcPct val="90000"/>
              </a:lnSpc>
              <a:spcBef>
                <a:spcPts val="0"/>
              </a:spcBef>
              <a:spcAft>
                <a:spcPts val="0"/>
              </a:spcAft>
              <a:buClr>
                <a:srgbClr val="000000"/>
              </a:buClr>
              <a:buSzPts val="1400"/>
              <a:buChar char="●"/>
            </a:pPr>
            <a:endParaRPr lang="en-US" sz="1800" dirty="0">
              <a:solidFill>
                <a:schemeClr val="tx1"/>
              </a:solidFill>
            </a:endParaRPr>
          </a:p>
          <a:p>
            <a:pPr marL="457200" lvl="0" indent="-317500" algn="l" rtl="0">
              <a:lnSpc>
                <a:spcPct val="90000"/>
              </a:lnSpc>
              <a:spcBef>
                <a:spcPts val="0"/>
              </a:spcBef>
              <a:spcAft>
                <a:spcPts val="0"/>
              </a:spcAft>
              <a:buClr>
                <a:srgbClr val="000000"/>
              </a:buClr>
              <a:buSzPts val="1400"/>
              <a:buChar char="●"/>
            </a:pPr>
            <a:r>
              <a:rPr lang="en-US" sz="1800" b="1" dirty="0">
                <a:solidFill>
                  <a:schemeClr val="tx1"/>
                </a:solidFill>
              </a:rPr>
              <a:t>Strength:</a:t>
            </a:r>
          </a:p>
          <a:p>
            <a:pPr marL="457200" lvl="0" indent="-317500" algn="l" rtl="0">
              <a:lnSpc>
                <a:spcPct val="90000"/>
              </a:lnSpc>
              <a:spcBef>
                <a:spcPts val="0"/>
              </a:spcBef>
              <a:spcAft>
                <a:spcPts val="0"/>
              </a:spcAft>
              <a:buClr>
                <a:srgbClr val="000000"/>
              </a:buClr>
              <a:buSzPts val="1400"/>
              <a:buChar char="●"/>
            </a:pPr>
            <a:r>
              <a:rPr lang="en-US" dirty="0">
                <a:solidFill>
                  <a:schemeClr val="tx1"/>
                </a:solidFill>
              </a:rPr>
              <a:t>It is more accurate than a single decision tree.</a:t>
            </a:r>
          </a:p>
          <a:p>
            <a:pPr marL="457200" lvl="0" indent="-317500" algn="l" rtl="0">
              <a:lnSpc>
                <a:spcPct val="90000"/>
              </a:lnSpc>
              <a:spcBef>
                <a:spcPts val="0"/>
              </a:spcBef>
              <a:spcAft>
                <a:spcPts val="0"/>
              </a:spcAft>
              <a:buClr>
                <a:srgbClr val="000000"/>
              </a:buClr>
              <a:buSzPts val="1400"/>
              <a:buChar char="●"/>
            </a:pPr>
            <a:r>
              <a:rPr lang="en-US" dirty="0">
                <a:solidFill>
                  <a:schemeClr val="tx1"/>
                </a:solidFill>
              </a:rPr>
              <a:t>It is flexible to both classification and regression problems</a:t>
            </a:r>
          </a:p>
          <a:p>
            <a:pPr marL="457200" lvl="0" indent="-317500" algn="l" rtl="0">
              <a:lnSpc>
                <a:spcPct val="90000"/>
              </a:lnSpc>
              <a:spcBef>
                <a:spcPts val="0"/>
              </a:spcBef>
              <a:spcAft>
                <a:spcPts val="0"/>
              </a:spcAft>
              <a:buClr>
                <a:srgbClr val="000000"/>
              </a:buClr>
              <a:buSzPts val="1400"/>
              <a:buChar char="●"/>
            </a:pPr>
            <a:endParaRPr lang="en-US" b="1" dirty="0">
              <a:solidFill>
                <a:schemeClr val="tx1"/>
              </a:solidFill>
            </a:endParaRPr>
          </a:p>
          <a:p>
            <a:pPr marL="457200" lvl="0" indent="-317500" algn="l" rtl="0">
              <a:lnSpc>
                <a:spcPct val="90000"/>
              </a:lnSpc>
              <a:spcBef>
                <a:spcPts val="0"/>
              </a:spcBef>
              <a:spcAft>
                <a:spcPts val="0"/>
              </a:spcAft>
              <a:buClr>
                <a:srgbClr val="000000"/>
              </a:buClr>
              <a:buSzPts val="1400"/>
              <a:buChar char="●"/>
            </a:pPr>
            <a:r>
              <a:rPr lang="en-US" sz="1800" b="1" dirty="0">
                <a:solidFill>
                  <a:schemeClr val="tx1"/>
                </a:solidFill>
              </a:rPr>
              <a:t>Weakness:</a:t>
            </a:r>
          </a:p>
          <a:p>
            <a:pPr marL="457200" lvl="0" indent="-317500" algn="l" rtl="0">
              <a:lnSpc>
                <a:spcPct val="90000"/>
              </a:lnSpc>
              <a:spcBef>
                <a:spcPts val="0"/>
              </a:spcBef>
              <a:spcAft>
                <a:spcPts val="0"/>
              </a:spcAft>
              <a:buClr>
                <a:srgbClr val="000000"/>
              </a:buClr>
              <a:buSzPts val="1400"/>
              <a:buChar char="●"/>
            </a:pPr>
            <a:r>
              <a:rPr lang="en-US" dirty="0">
                <a:solidFill>
                  <a:schemeClr val="tx1"/>
                </a:solidFill>
              </a:rPr>
              <a:t>It requires much computational power as well as resources.</a:t>
            </a:r>
          </a:p>
          <a:p>
            <a:pPr marL="457200" lvl="0" indent="-317500" algn="l" rtl="0">
              <a:lnSpc>
                <a:spcPct val="90000"/>
              </a:lnSpc>
              <a:spcBef>
                <a:spcPts val="0"/>
              </a:spcBef>
              <a:spcAft>
                <a:spcPts val="0"/>
              </a:spcAft>
              <a:buClr>
                <a:srgbClr val="000000"/>
              </a:buClr>
              <a:buSzPts val="1400"/>
              <a:buChar char="●"/>
            </a:pPr>
            <a:r>
              <a:rPr lang="en-US" dirty="0">
                <a:solidFill>
                  <a:schemeClr val="tx1"/>
                </a:solidFill>
              </a:rPr>
              <a:t>it also suffers interpretability and fails to determine the significance of each variable</a:t>
            </a:r>
            <a:r>
              <a:rPr lang="en-US" dirty="0"/>
              <a:t>.</a:t>
            </a:r>
            <a:endParaRPr lang="en-US" sz="1800" b="1" dirty="0">
              <a:solidFill>
                <a:srgbClr val="000000"/>
              </a:solidFill>
            </a:endParaRPr>
          </a:p>
          <a:p>
            <a:pPr marL="0" lvl="0" indent="0" algn="l" rtl="0">
              <a:spcBef>
                <a:spcPts val="0"/>
              </a:spcBef>
              <a:spcAft>
                <a:spcPts val="1200"/>
              </a:spcAft>
              <a:buNone/>
            </a:pPr>
            <a:endParaRPr lang="en-US" dirty="0"/>
          </a:p>
          <a:p>
            <a:pPr marL="0" lvl="0" indent="0" algn="l" rtl="0">
              <a:spcBef>
                <a:spcPts val="0"/>
              </a:spcBef>
              <a:spcAft>
                <a:spcPts val="1200"/>
              </a:spcAft>
              <a:buNone/>
            </a:pPr>
            <a:endParaRPr dirty="0"/>
          </a:p>
        </p:txBody>
      </p:sp>
      <p:pic>
        <p:nvPicPr>
          <p:cNvPr id="3" name="Audio 2">
            <a:hlinkClick r:id="" action="ppaction://media"/>
            <a:extLst>
              <a:ext uri="{FF2B5EF4-FFF2-40B4-BE49-F238E27FC236}">
                <a16:creationId xmlns:a16="http://schemas.microsoft.com/office/drawing/2014/main" id="{3A104C3D-493E-4A3B-BFF3-B3B23812656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1545624183"/>
      </p:ext>
    </p:extLst>
  </p:cSld>
  <p:clrMapOvr>
    <a:masterClrMapping/>
  </p:clrMapOvr>
  <mc:AlternateContent xmlns:mc="http://schemas.openxmlformats.org/markup-compatibility/2006">
    <mc:Choice xmlns:p14="http://schemas.microsoft.com/office/powerpoint/2010/main" Requires="p14">
      <p:transition spd="slow" p14:dur="2000" advTm="64499"/>
    </mc:Choice>
    <mc:Fallback>
      <p:transition spd="slow" advTm="64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3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Clr>
                <a:schemeClr val="dk1"/>
              </a:buClr>
              <a:buSzPct val="55000"/>
              <a:buFont typeface="Arial"/>
              <a:buNone/>
            </a:pPr>
            <a:r>
              <a:rPr lang="en" sz="2000" b="1" u="sng" dirty="0">
                <a:latin typeface="Verdana"/>
                <a:ea typeface="Verdana"/>
                <a:cs typeface="Verdana"/>
                <a:sym typeface="Verdana"/>
              </a:rPr>
              <a:t>Random Forests Implementation and Results</a:t>
            </a:r>
            <a:endParaRPr dirty="0"/>
          </a:p>
        </p:txBody>
      </p:sp>
      <p:sp>
        <p:nvSpPr>
          <p:cNvPr id="193" name="Google Shape;193;p3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000000"/>
              </a:buClr>
              <a:buSzPts val="1400"/>
              <a:buChar char="●"/>
            </a:pPr>
            <a:r>
              <a:rPr lang="en-US" sz="1800" dirty="0">
                <a:solidFill>
                  <a:srgbClr val="000000"/>
                </a:solidFill>
              </a:rPr>
              <a:t>We applied </a:t>
            </a:r>
            <a:r>
              <a:rPr lang="en-US" dirty="0">
                <a:solidFill>
                  <a:srgbClr val="000000"/>
                </a:solidFill>
              </a:rPr>
              <a:t>random forests </a:t>
            </a:r>
            <a:r>
              <a:rPr lang="en-US" sz="1800" dirty="0">
                <a:solidFill>
                  <a:srgbClr val="000000"/>
                </a:solidFill>
              </a:rPr>
              <a:t>in original dataset, the implementation of random forests is based on:</a:t>
            </a:r>
          </a:p>
          <a:p>
            <a:pPr marL="457200" lvl="0" indent="0" algn="l" rtl="0">
              <a:spcBef>
                <a:spcPts val="1200"/>
              </a:spcBef>
              <a:spcAft>
                <a:spcPts val="0"/>
              </a:spcAft>
              <a:buNone/>
            </a:pPr>
            <a:r>
              <a:rPr lang="en-US" sz="1800" b="1" i="1" dirty="0">
                <a:solidFill>
                  <a:schemeClr val="dk1"/>
                </a:solidFill>
              </a:rPr>
              <a:t>sci-kit learn</a:t>
            </a:r>
            <a:r>
              <a:rPr lang="en-US" sz="1800" b="1" i="1" dirty="0">
                <a:solidFill>
                  <a:srgbClr val="000000"/>
                </a:solidFill>
              </a:rPr>
              <a:t> – </a:t>
            </a:r>
            <a:r>
              <a:rPr lang="en-US" sz="1800" b="1" i="1" dirty="0" err="1">
                <a:solidFill>
                  <a:srgbClr val="000000"/>
                </a:solidFill>
                <a:latin typeface="+mn-lt"/>
              </a:rPr>
              <a:t>RandomForestClassifier</a:t>
            </a:r>
            <a:r>
              <a:rPr lang="en-US" sz="1800" b="1" i="1" dirty="0">
                <a:solidFill>
                  <a:srgbClr val="000000"/>
                </a:solidFill>
                <a:latin typeface="+mn-lt"/>
              </a:rPr>
              <a:t> </a:t>
            </a:r>
            <a:r>
              <a:rPr lang="en-US" sz="1800" b="1" i="1" dirty="0">
                <a:solidFill>
                  <a:srgbClr val="000000"/>
                </a:solidFill>
              </a:rPr>
              <a:t>by importing </a:t>
            </a:r>
            <a:r>
              <a:rPr lang="en-US" sz="1800" b="1" i="1" dirty="0" err="1">
                <a:solidFill>
                  <a:srgbClr val="000000"/>
                </a:solidFill>
                <a:latin typeface="+mn-lt"/>
              </a:rPr>
              <a:t>sklearn.ensemble</a:t>
            </a:r>
            <a:endParaRPr lang="en-US" sz="1800" b="1" i="1" dirty="0">
              <a:solidFill>
                <a:srgbClr val="000000"/>
              </a:solidFill>
              <a:latin typeface="+mn-lt"/>
            </a:endParaRPr>
          </a:p>
          <a:p>
            <a:pPr marL="457200" lvl="0" indent="-317500" algn="l" rtl="0">
              <a:spcBef>
                <a:spcPts val="1200"/>
              </a:spcBef>
              <a:spcAft>
                <a:spcPts val="0"/>
              </a:spcAft>
              <a:buClr>
                <a:srgbClr val="000000"/>
              </a:buClr>
              <a:buSzPts val="1400"/>
              <a:buChar char="●"/>
            </a:pPr>
            <a:r>
              <a:rPr lang="en-US" sz="1800" dirty="0">
                <a:solidFill>
                  <a:srgbClr val="000000"/>
                </a:solidFill>
              </a:rPr>
              <a:t> The accuracy with original and reduced dataset is given below:</a:t>
            </a:r>
          </a:p>
          <a:p>
            <a:pPr marL="457200" lvl="0" indent="-317500" algn="l" rtl="0">
              <a:spcBef>
                <a:spcPts val="1200"/>
              </a:spcBef>
              <a:spcAft>
                <a:spcPts val="0"/>
              </a:spcAft>
              <a:buClr>
                <a:srgbClr val="000000"/>
              </a:buClr>
              <a:buSzPts val="1400"/>
              <a:buChar char="●"/>
            </a:pPr>
            <a:endParaRPr lang="en-US" sz="1800" dirty="0">
              <a:solidFill>
                <a:srgbClr val="000000"/>
              </a:solidFill>
            </a:endParaRPr>
          </a:p>
          <a:p>
            <a:pPr marL="0" lvl="0" indent="0" algn="l" rtl="0">
              <a:spcBef>
                <a:spcPts val="0"/>
              </a:spcBef>
              <a:spcAft>
                <a:spcPts val="1200"/>
              </a:spcAft>
              <a:buNone/>
            </a:pPr>
            <a:endParaRPr dirty="0"/>
          </a:p>
        </p:txBody>
      </p:sp>
      <p:graphicFrame>
        <p:nvGraphicFramePr>
          <p:cNvPr id="2" name="Table 2">
            <a:extLst>
              <a:ext uri="{FF2B5EF4-FFF2-40B4-BE49-F238E27FC236}">
                <a16:creationId xmlns:a16="http://schemas.microsoft.com/office/drawing/2014/main" id="{93EBD091-89F8-4FDF-B218-1EC6726A6F71}"/>
              </a:ext>
            </a:extLst>
          </p:cNvPr>
          <p:cNvGraphicFramePr>
            <a:graphicFrameLocks noGrp="1"/>
          </p:cNvGraphicFramePr>
          <p:nvPr>
            <p:extLst>
              <p:ext uri="{D42A27DB-BD31-4B8C-83A1-F6EECF244321}">
                <p14:modId xmlns:p14="http://schemas.microsoft.com/office/powerpoint/2010/main" val="1436425701"/>
              </p:ext>
            </p:extLst>
          </p:nvPr>
        </p:nvGraphicFramePr>
        <p:xfrm>
          <a:off x="1248336" y="3195544"/>
          <a:ext cx="6096000" cy="1315944"/>
        </p:xfrm>
        <a:graphic>
          <a:graphicData uri="http://schemas.openxmlformats.org/drawingml/2006/table">
            <a:tbl>
              <a:tblPr firstRow="1" bandRow="1">
                <a:tableStyleId>{F06DD4F0-ACA7-469A-81B6-065C9D861D6E}</a:tableStyleId>
              </a:tblPr>
              <a:tblGrid>
                <a:gridCol w="2032000">
                  <a:extLst>
                    <a:ext uri="{9D8B030D-6E8A-4147-A177-3AD203B41FA5}">
                      <a16:colId xmlns:a16="http://schemas.microsoft.com/office/drawing/2014/main" val="1970953477"/>
                    </a:ext>
                  </a:extLst>
                </a:gridCol>
                <a:gridCol w="2032000">
                  <a:extLst>
                    <a:ext uri="{9D8B030D-6E8A-4147-A177-3AD203B41FA5}">
                      <a16:colId xmlns:a16="http://schemas.microsoft.com/office/drawing/2014/main" val="1913827333"/>
                    </a:ext>
                  </a:extLst>
                </a:gridCol>
                <a:gridCol w="2032000">
                  <a:extLst>
                    <a:ext uri="{9D8B030D-6E8A-4147-A177-3AD203B41FA5}">
                      <a16:colId xmlns:a16="http://schemas.microsoft.com/office/drawing/2014/main" val="1791552493"/>
                    </a:ext>
                  </a:extLst>
                </a:gridCol>
              </a:tblGrid>
              <a:tr h="438648">
                <a:tc>
                  <a:txBody>
                    <a:bodyPr/>
                    <a:lstStyle/>
                    <a:p>
                      <a:endParaRPr lang="en-US" dirty="0"/>
                    </a:p>
                  </a:txBody>
                  <a:tcPr/>
                </a:tc>
                <a:tc>
                  <a:txBody>
                    <a:bodyPr/>
                    <a:lstStyle/>
                    <a:p>
                      <a:r>
                        <a:rPr lang="en-US" b="1" dirty="0"/>
                        <a:t>Accuracy</a:t>
                      </a:r>
                    </a:p>
                  </a:txBody>
                  <a:tcPr/>
                </a:tc>
                <a:tc>
                  <a:txBody>
                    <a:bodyPr/>
                    <a:lstStyle/>
                    <a:p>
                      <a:r>
                        <a:rPr lang="en-US" b="1" dirty="0"/>
                        <a:t>Training time</a:t>
                      </a:r>
                    </a:p>
                  </a:txBody>
                  <a:tcPr/>
                </a:tc>
                <a:extLst>
                  <a:ext uri="{0D108BD9-81ED-4DB2-BD59-A6C34878D82A}">
                    <a16:rowId xmlns:a16="http://schemas.microsoft.com/office/drawing/2014/main" val="2953670144"/>
                  </a:ext>
                </a:extLst>
              </a:tr>
              <a:tr h="438648">
                <a:tc>
                  <a:txBody>
                    <a:bodyPr/>
                    <a:lstStyle/>
                    <a:p>
                      <a:r>
                        <a:rPr lang="en-US" b="1" dirty="0"/>
                        <a:t>Original data</a:t>
                      </a:r>
                    </a:p>
                  </a:txBody>
                  <a:tcPr/>
                </a:tc>
                <a:tc>
                  <a:txBody>
                    <a:bodyPr/>
                    <a:lstStyle/>
                    <a:p>
                      <a:r>
                        <a:rPr lang="en-US" dirty="0"/>
                        <a:t>98.46</a:t>
                      </a:r>
                    </a:p>
                  </a:txBody>
                  <a:tcPr/>
                </a:tc>
                <a:tc>
                  <a:txBody>
                    <a:bodyPr/>
                    <a:lstStyle/>
                    <a:p>
                      <a:r>
                        <a:rPr lang="en-US" dirty="0"/>
                        <a:t>0.0109</a:t>
                      </a:r>
                    </a:p>
                  </a:txBody>
                  <a:tcPr/>
                </a:tc>
                <a:extLst>
                  <a:ext uri="{0D108BD9-81ED-4DB2-BD59-A6C34878D82A}">
                    <a16:rowId xmlns:a16="http://schemas.microsoft.com/office/drawing/2014/main" val="2507102669"/>
                  </a:ext>
                </a:extLst>
              </a:tr>
              <a:tr h="438648">
                <a:tc>
                  <a:txBody>
                    <a:bodyPr/>
                    <a:lstStyle/>
                    <a:p>
                      <a:r>
                        <a:rPr lang="en-US" b="1" dirty="0"/>
                        <a:t>Reduced data</a:t>
                      </a:r>
                    </a:p>
                  </a:txBody>
                  <a:tcPr/>
                </a:tc>
                <a:tc>
                  <a:txBody>
                    <a:bodyPr/>
                    <a:lstStyle/>
                    <a:p>
                      <a:r>
                        <a:rPr lang="en-US" dirty="0"/>
                        <a:t>91.27</a:t>
                      </a:r>
                    </a:p>
                  </a:txBody>
                  <a:tcPr/>
                </a:tc>
                <a:tc>
                  <a:txBody>
                    <a:bodyPr/>
                    <a:lstStyle/>
                    <a:p>
                      <a:r>
                        <a:rPr lang="en-US" dirty="0"/>
                        <a:t>0.036</a:t>
                      </a:r>
                    </a:p>
                  </a:txBody>
                  <a:tcPr/>
                </a:tc>
                <a:extLst>
                  <a:ext uri="{0D108BD9-81ED-4DB2-BD59-A6C34878D82A}">
                    <a16:rowId xmlns:a16="http://schemas.microsoft.com/office/drawing/2014/main" val="238385667"/>
                  </a:ext>
                </a:extLst>
              </a:tr>
            </a:tbl>
          </a:graphicData>
        </a:graphic>
      </p:graphicFrame>
      <p:pic>
        <p:nvPicPr>
          <p:cNvPr id="5" name="Audio 4">
            <a:hlinkClick r:id="" action="ppaction://media"/>
            <a:extLst>
              <a:ext uri="{FF2B5EF4-FFF2-40B4-BE49-F238E27FC236}">
                <a16:creationId xmlns:a16="http://schemas.microsoft.com/office/drawing/2014/main" id="{2A1F1C12-058E-43A6-B4CF-D5D51FF1DE1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extLst>
      <p:ext uri="{BB962C8B-B14F-4D97-AF65-F5344CB8AC3E}">
        <p14:creationId xmlns:p14="http://schemas.microsoft.com/office/powerpoint/2010/main" val="4073771950"/>
      </p:ext>
    </p:extLst>
  </p:cSld>
  <p:clrMapOvr>
    <a:masterClrMapping/>
  </p:clrMapOvr>
  <mc:AlternateContent xmlns:mc="http://schemas.openxmlformats.org/markup-compatibility/2006">
    <mc:Choice xmlns:p14="http://schemas.microsoft.com/office/powerpoint/2010/main" Requires="p14">
      <p:transition spd="slow" p14:dur="2000" advTm="37307"/>
    </mc:Choice>
    <mc:Fallback>
      <p:transition spd="slow" advTm="37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2"/>
          <p:cNvSpPr txBox="1">
            <a:spLocks noGrp="1"/>
          </p:cNvSpPr>
          <p:nvPr>
            <p:ph type="ctrTitle"/>
          </p:nvPr>
        </p:nvSpPr>
        <p:spPr>
          <a:xfrm>
            <a:off x="598300" y="250625"/>
            <a:ext cx="8288400" cy="7377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000" b="1" u="sng">
                <a:latin typeface="Verdana"/>
                <a:ea typeface="Verdana"/>
                <a:cs typeface="Verdana"/>
                <a:sym typeface="Verdana"/>
              </a:rPr>
              <a:t>Comparison of Improved Methods</a:t>
            </a:r>
            <a:endParaRPr sz="2000" u="sng">
              <a:latin typeface="Verdana"/>
              <a:ea typeface="Verdana"/>
              <a:cs typeface="Verdana"/>
              <a:sym typeface="Verdana"/>
            </a:endParaRPr>
          </a:p>
        </p:txBody>
      </p:sp>
      <p:pic>
        <p:nvPicPr>
          <p:cNvPr id="199" name="Google Shape;199;p32"/>
          <p:cNvPicPr preferRelativeResize="0"/>
          <p:nvPr/>
        </p:nvPicPr>
        <p:blipFill>
          <a:blip r:embed="rId5">
            <a:alphaModFix/>
          </a:blip>
          <a:stretch>
            <a:fillRect/>
          </a:stretch>
        </p:blipFill>
        <p:spPr>
          <a:xfrm>
            <a:off x="0" y="4350900"/>
            <a:ext cx="9169775" cy="792600"/>
          </a:xfrm>
          <a:prstGeom prst="rect">
            <a:avLst/>
          </a:prstGeom>
          <a:noFill/>
          <a:ln>
            <a:noFill/>
          </a:ln>
        </p:spPr>
      </p:pic>
      <p:graphicFrame>
        <p:nvGraphicFramePr>
          <p:cNvPr id="2" name="Table 2">
            <a:extLst>
              <a:ext uri="{FF2B5EF4-FFF2-40B4-BE49-F238E27FC236}">
                <a16:creationId xmlns:a16="http://schemas.microsoft.com/office/drawing/2014/main" id="{54E3867E-9B4F-46B0-B587-4F087427C627}"/>
              </a:ext>
            </a:extLst>
          </p:cNvPr>
          <p:cNvGraphicFramePr>
            <a:graphicFrameLocks noGrp="1"/>
          </p:cNvGraphicFramePr>
          <p:nvPr>
            <p:extLst>
              <p:ext uri="{D42A27DB-BD31-4B8C-83A1-F6EECF244321}">
                <p14:modId xmlns:p14="http://schemas.microsoft.com/office/powerpoint/2010/main" val="1637119061"/>
              </p:ext>
            </p:extLst>
          </p:nvPr>
        </p:nvGraphicFramePr>
        <p:xfrm>
          <a:off x="885265" y="1181956"/>
          <a:ext cx="6793005" cy="3443832"/>
        </p:xfrm>
        <a:graphic>
          <a:graphicData uri="http://schemas.openxmlformats.org/drawingml/2006/table">
            <a:tbl>
              <a:tblPr firstRow="1" bandRow="1">
                <a:tableStyleId>{F06DD4F0-ACA7-469A-81B6-065C9D861D6E}</a:tableStyleId>
              </a:tblPr>
              <a:tblGrid>
                <a:gridCol w="2264335">
                  <a:extLst>
                    <a:ext uri="{9D8B030D-6E8A-4147-A177-3AD203B41FA5}">
                      <a16:colId xmlns:a16="http://schemas.microsoft.com/office/drawing/2014/main" val="2418934955"/>
                    </a:ext>
                  </a:extLst>
                </a:gridCol>
                <a:gridCol w="2264335">
                  <a:extLst>
                    <a:ext uri="{9D8B030D-6E8A-4147-A177-3AD203B41FA5}">
                      <a16:colId xmlns:a16="http://schemas.microsoft.com/office/drawing/2014/main" val="3904400420"/>
                    </a:ext>
                  </a:extLst>
                </a:gridCol>
                <a:gridCol w="2264335">
                  <a:extLst>
                    <a:ext uri="{9D8B030D-6E8A-4147-A177-3AD203B41FA5}">
                      <a16:colId xmlns:a16="http://schemas.microsoft.com/office/drawing/2014/main" val="3065943606"/>
                    </a:ext>
                  </a:extLst>
                </a:gridCol>
              </a:tblGrid>
              <a:tr h="430479">
                <a:tc>
                  <a:txBody>
                    <a:bodyPr/>
                    <a:lstStyle/>
                    <a:p>
                      <a:pPr algn="ctr"/>
                      <a:r>
                        <a:rPr lang="en-US" b="1" dirty="0">
                          <a:solidFill>
                            <a:schemeClr val="tx1"/>
                          </a:solidFill>
                        </a:rPr>
                        <a:t>ML Method</a:t>
                      </a:r>
                    </a:p>
                  </a:txBody>
                  <a:tcPr/>
                </a:tc>
                <a:tc>
                  <a:txBody>
                    <a:bodyPr/>
                    <a:lstStyle/>
                    <a:p>
                      <a:pPr algn="ctr"/>
                      <a:r>
                        <a:rPr lang="en-US" b="1" dirty="0">
                          <a:solidFill>
                            <a:schemeClr val="tx1"/>
                          </a:solidFill>
                        </a:rPr>
                        <a:t>Accuracy</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1" dirty="0">
                          <a:solidFill>
                            <a:schemeClr val="tx1"/>
                          </a:solidFill>
                        </a:rPr>
                        <a:t>Training Time</a:t>
                      </a:r>
                    </a:p>
                  </a:txBody>
                  <a:tcPr/>
                </a:tc>
                <a:extLst>
                  <a:ext uri="{0D108BD9-81ED-4DB2-BD59-A6C34878D82A}">
                    <a16:rowId xmlns:a16="http://schemas.microsoft.com/office/drawing/2014/main" val="1956154219"/>
                  </a:ext>
                </a:extLst>
              </a:tr>
              <a:tr h="43047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K-SV</a:t>
                      </a:r>
                      <a:r>
                        <a:rPr lang="en-US" altLang="zh-CN" b="1" dirty="0">
                          <a:solidFill>
                            <a:schemeClr val="tx1"/>
                          </a:solidFill>
                        </a:rPr>
                        <a:t>M</a:t>
                      </a:r>
                      <a:endParaRPr lang="en-US" b="1" dirty="0">
                        <a:solidFill>
                          <a:schemeClr val="tx1"/>
                        </a:solidFill>
                      </a:endParaRPr>
                    </a:p>
                  </a:txBody>
                  <a:tcPr/>
                </a:tc>
                <a:tc>
                  <a:txBody>
                    <a:bodyPr/>
                    <a:lstStyle/>
                    <a:p>
                      <a:pPr algn="ctr"/>
                      <a:r>
                        <a:rPr lang="en-US" dirty="0">
                          <a:solidFill>
                            <a:schemeClr val="tx1"/>
                          </a:solidFill>
                        </a:rPr>
                        <a:t>91%</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dirty="0">
                          <a:solidFill>
                            <a:schemeClr val="tx1"/>
                          </a:solidFill>
                        </a:rPr>
                        <a:t>0.00406</a:t>
                      </a:r>
                    </a:p>
                  </a:txBody>
                  <a:tcPr/>
                </a:tc>
                <a:extLst>
                  <a:ext uri="{0D108BD9-81ED-4DB2-BD59-A6C34878D82A}">
                    <a16:rowId xmlns:a16="http://schemas.microsoft.com/office/drawing/2014/main" val="340644087"/>
                  </a:ext>
                </a:extLst>
              </a:tr>
              <a:tr h="430479">
                <a:tc>
                  <a:txBody>
                    <a:bodyPr/>
                    <a:lstStyle/>
                    <a:p>
                      <a:pPr algn="ctr"/>
                      <a:r>
                        <a:rPr lang="en" b="1" dirty="0">
                          <a:solidFill>
                            <a:schemeClr val="tx1"/>
                          </a:solidFill>
                        </a:rPr>
                        <a:t>KNN</a:t>
                      </a:r>
                      <a:endParaRPr lang="en-US" dirty="0">
                        <a:solidFill>
                          <a:schemeClr val="tx1"/>
                        </a:solidFill>
                      </a:endParaRPr>
                    </a:p>
                  </a:txBody>
                  <a:tcPr/>
                </a:tc>
                <a:tc>
                  <a:txBody>
                    <a:bodyPr/>
                    <a:lstStyle/>
                    <a:p>
                      <a:pPr algn="ctr"/>
                      <a:r>
                        <a:rPr lang="en-US" dirty="0">
                          <a:solidFill>
                            <a:schemeClr val="tx1"/>
                          </a:solidFill>
                        </a:rPr>
                        <a:t>96.5%</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 dirty="0">
                          <a:solidFill>
                            <a:schemeClr val="tx1"/>
                          </a:solidFill>
                        </a:rPr>
                        <a:t>0.003777</a:t>
                      </a:r>
                    </a:p>
                  </a:txBody>
                  <a:tcPr/>
                </a:tc>
                <a:extLst>
                  <a:ext uri="{0D108BD9-81ED-4DB2-BD59-A6C34878D82A}">
                    <a16:rowId xmlns:a16="http://schemas.microsoft.com/office/drawing/2014/main" val="3933482557"/>
                  </a:ext>
                </a:extLst>
              </a:tr>
              <a:tr h="43047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Naive Bayes</a:t>
                      </a:r>
                    </a:p>
                  </a:txBody>
                  <a:tcPr/>
                </a:tc>
                <a:tc>
                  <a:txBody>
                    <a:bodyPr/>
                    <a:lstStyle/>
                    <a:p>
                      <a:pPr algn="ctr"/>
                      <a:r>
                        <a:rPr lang="en-US" dirty="0">
                          <a:solidFill>
                            <a:schemeClr val="tx1"/>
                          </a:solidFill>
                        </a:rPr>
                        <a:t>93.86%</a:t>
                      </a:r>
                    </a:p>
                  </a:txBody>
                  <a:tcPr/>
                </a:tc>
                <a:tc>
                  <a:txBody>
                    <a:bodyPr/>
                    <a:lstStyle/>
                    <a:p>
                      <a:pPr algn="ctr"/>
                      <a:r>
                        <a:rPr lang="en-US" dirty="0">
                          <a:solidFill>
                            <a:schemeClr val="tx1"/>
                          </a:solidFill>
                        </a:rPr>
                        <a:t>0.00188</a:t>
                      </a:r>
                    </a:p>
                  </a:txBody>
                  <a:tcPr/>
                </a:tc>
                <a:extLst>
                  <a:ext uri="{0D108BD9-81ED-4DB2-BD59-A6C34878D82A}">
                    <a16:rowId xmlns:a16="http://schemas.microsoft.com/office/drawing/2014/main" val="3944639964"/>
                  </a:ext>
                </a:extLst>
              </a:tr>
              <a:tr h="43047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Logistic Regression</a:t>
                      </a:r>
                    </a:p>
                  </a:txBody>
                  <a:tcPr/>
                </a:tc>
                <a:tc>
                  <a:txBody>
                    <a:bodyPr/>
                    <a:lstStyle/>
                    <a:p>
                      <a:pPr algn="ctr"/>
                      <a:r>
                        <a:rPr lang="en-US" dirty="0">
                          <a:solidFill>
                            <a:schemeClr val="tx1"/>
                          </a:solidFill>
                        </a:rPr>
                        <a:t>94%</a:t>
                      </a:r>
                    </a:p>
                  </a:txBody>
                  <a:tcPr/>
                </a:tc>
                <a:tc>
                  <a:txBody>
                    <a:bodyPr/>
                    <a:lstStyle/>
                    <a:p>
                      <a:pPr algn="ctr"/>
                      <a:r>
                        <a:rPr lang="en" dirty="0">
                          <a:solidFill>
                            <a:schemeClr val="tx1"/>
                          </a:solidFill>
                        </a:rPr>
                        <a:t>0.092</a:t>
                      </a:r>
                      <a:endParaRPr lang="en-US" dirty="0">
                        <a:solidFill>
                          <a:schemeClr val="tx1"/>
                        </a:solidFill>
                      </a:endParaRPr>
                    </a:p>
                  </a:txBody>
                  <a:tcPr/>
                </a:tc>
                <a:extLst>
                  <a:ext uri="{0D108BD9-81ED-4DB2-BD59-A6C34878D82A}">
                    <a16:rowId xmlns:a16="http://schemas.microsoft.com/office/drawing/2014/main" val="2338860201"/>
                  </a:ext>
                </a:extLst>
              </a:tr>
              <a:tr h="43047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Random Forest</a:t>
                      </a:r>
                    </a:p>
                  </a:txBody>
                  <a:tcPr/>
                </a:tc>
                <a:tc>
                  <a:txBody>
                    <a:bodyPr/>
                    <a:lstStyle/>
                    <a:p>
                      <a:pPr algn="ctr"/>
                      <a:r>
                        <a:rPr lang="en-US" dirty="0"/>
                        <a:t>98.46</a:t>
                      </a:r>
                      <a:endParaRPr lang="en-US" dirty="0">
                        <a:solidFill>
                          <a:schemeClr val="tx1"/>
                        </a:solidFill>
                      </a:endParaRPr>
                    </a:p>
                  </a:txBody>
                  <a:tcPr/>
                </a:tc>
                <a:tc>
                  <a:txBody>
                    <a:bodyPr/>
                    <a:lstStyle/>
                    <a:p>
                      <a:pPr algn="ctr"/>
                      <a:r>
                        <a:rPr lang="en-US" dirty="0"/>
                        <a:t>0.0109</a:t>
                      </a:r>
                      <a:endParaRPr lang="en-US" dirty="0">
                        <a:solidFill>
                          <a:schemeClr val="tx1"/>
                        </a:solidFill>
                      </a:endParaRPr>
                    </a:p>
                  </a:txBody>
                  <a:tcPr/>
                </a:tc>
                <a:extLst>
                  <a:ext uri="{0D108BD9-81ED-4DB2-BD59-A6C34878D82A}">
                    <a16:rowId xmlns:a16="http://schemas.microsoft.com/office/drawing/2014/main" val="156461537"/>
                  </a:ext>
                </a:extLst>
              </a:tr>
              <a:tr h="430479">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b="1" dirty="0">
                          <a:solidFill>
                            <a:schemeClr val="tx1"/>
                          </a:solidFill>
                        </a:rPr>
                        <a:t>Decision Trees</a:t>
                      </a:r>
                    </a:p>
                  </a:txBody>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dirty="0"/>
                        <a:t>96.87</a:t>
                      </a:r>
                      <a:r>
                        <a:rPr lang="en-US" dirty="0">
                          <a:solidFill>
                            <a:schemeClr val="tx1"/>
                          </a:solidFill>
                        </a:rPr>
                        <a:t>%</a:t>
                      </a:r>
                      <a:endParaRPr lang="en-US" dirty="0"/>
                    </a:p>
                  </a:txBody>
                  <a:tcPr/>
                </a:tc>
                <a:tc>
                  <a:txBody>
                    <a:bodyPr/>
                    <a:lstStyle/>
                    <a:p>
                      <a:pPr algn="ctr"/>
                      <a:r>
                        <a:rPr lang="en-US" dirty="0"/>
                        <a:t>0.0046</a:t>
                      </a:r>
                      <a:endParaRPr lang="en-US" dirty="0">
                        <a:solidFill>
                          <a:schemeClr val="tx1"/>
                        </a:solidFill>
                      </a:endParaRPr>
                    </a:p>
                  </a:txBody>
                  <a:tcPr/>
                </a:tc>
                <a:extLst>
                  <a:ext uri="{0D108BD9-81ED-4DB2-BD59-A6C34878D82A}">
                    <a16:rowId xmlns:a16="http://schemas.microsoft.com/office/drawing/2014/main" val="3509003992"/>
                  </a:ext>
                </a:extLst>
              </a:tr>
              <a:tr h="430479">
                <a:tc>
                  <a:txBody>
                    <a:bodyPr/>
                    <a:lstStyle/>
                    <a:p>
                      <a:pPr algn="ctr"/>
                      <a:r>
                        <a:rPr lang="en-US" b="1" dirty="0">
                          <a:solidFill>
                            <a:schemeClr val="tx1"/>
                          </a:solidFill>
                        </a:rPr>
                        <a:t>SVM</a:t>
                      </a:r>
                    </a:p>
                  </a:txBody>
                  <a:tcPr/>
                </a:tc>
                <a:tc>
                  <a:txBody>
                    <a:bodyPr/>
                    <a:lstStyle/>
                    <a:p>
                      <a:pPr algn="ctr"/>
                      <a:r>
                        <a:rPr lang="en-US" dirty="0">
                          <a:solidFill>
                            <a:schemeClr val="tx1"/>
                          </a:solidFill>
                        </a:rPr>
                        <a:t>95.61%</a:t>
                      </a:r>
                    </a:p>
                  </a:txBody>
                  <a:tcPr/>
                </a:tc>
                <a:tc>
                  <a:txBody>
                    <a:bodyPr/>
                    <a:lstStyle/>
                    <a:p>
                      <a:pPr algn="ctr"/>
                      <a:r>
                        <a:rPr lang="en-US" sz="1400" b="0" i="0" u="none" strike="noStrike" cap="none" dirty="0">
                          <a:solidFill>
                            <a:srgbClr val="000000"/>
                          </a:solidFill>
                          <a:latin typeface="Arial"/>
                          <a:ea typeface="Arial"/>
                          <a:cs typeface="Arial"/>
                          <a:sym typeface="Arial"/>
                        </a:rPr>
                        <a:t>1.247</a:t>
                      </a:r>
                      <a:endParaRPr lang="en-US" dirty="0">
                        <a:solidFill>
                          <a:schemeClr val="tx1"/>
                        </a:solidFill>
                      </a:endParaRPr>
                    </a:p>
                  </a:txBody>
                  <a:tcPr/>
                </a:tc>
                <a:extLst>
                  <a:ext uri="{0D108BD9-81ED-4DB2-BD59-A6C34878D82A}">
                    <a16:rowId xmlns:a16="http://schemas.microsoft.com/office/drawing/2014/main" val="2311331976"/>
                  </a:ext>
                </a:extLst>
              </a:tr>
            </a:tbl>
          </a:graphicData>
        </a:graphic>
      </p:graphicFrame>
      <p:pic>
        <p:nvPicPr>
          <p:cNvPr id="4" name="Audio 3">
            <a:hlinkClick r:id="" action="ppaction://media"/>
            <a:extLst>
              <a:ext uri="{FF2B5EF4-FFF2-40B4-BE49-F238E27FC236}">
                <a16:creationId xmlns:a16="http://schemas.microsoft.com/office/drawing/2014/main" id="{C677290B-30E0-461B-826D-6F146AA67F0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1233"/>
    </mc:Choice>
    <mc:Fallback>
      <p:transition spd="slow" advTm="512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3"/>
          <p:cNvSpPr txBox="1">
            <a:spLocks noGrp="1"/>
          </p:cNvSpPr>
          <p:nvPr>
            <p:ph type="ctrTitle"/>
          </p:nvPr>
        </p:nvSpPr>
        <p:spPr>
          <a:xfrm>
            <a:off x="675500" y="0"/>
            <a:ext cx="8233200" cy="966600"/>
          </a:xfrm>
          <a:prstGeom prst="rect">
            <a:avLst/>
          </a:prstGeom>
        </p:spPr>
        <p:txBody>
          <a:bodyPr spcFirstLastPara="1" wrap="square" lIns="91425" tIns="91425" rIns="91425" bIns="91425" anchor="b" anchorCtr="0">
            <a:normAutofit fontScale="90000"/>
          </a:bodyPr>
          <a:lstStyle/>
          <a:p>
            <a:pPr marL="0" lvl="0" indent="0" algn="l" rtl="0">
              <a:spcBef>
                <a:spcPts val="0"/>
              </a:spcBef>
              <a:spcAft>
                <a:spcPts val="0"/>
              </a:spcAft>
              <a:buNone/>
            </a:pPr>
            <a:endParaRPr sz="2000" b="1" u="sng">
              <a:latin typeface="Verdana"/>
              <a:ea typeface="Verdana"/>
              <a:cs typeface="Verdana"/>
              <a:sym typeface="Verdana"/>
            </a:endParaRPr>
          </a:p>
          <a:p>
            <a:pPr marL="0" lvl="0" indent="0" algn="l" rtl="0">
              <a:spcBef>
                <a:spcPts val="0"/>
              </a:spcBef>
              <a:spcAft>
                <a:spcPts val="0"/>
              </a:spcAft>
              <a:buNone/>
            </a:pPr>
            <a:endParaRPr sz="2000" b="1" u="sng">
              <a:latin typeface="Verdana"/>
              <a:ea typeface="Verdana"/>
              <a:cs typeface="Verdana"/>
              <a:sym typeface="Verdana"/>
            </a:endParaRPr>
          </a:p>
          <a:p>
            <a:pPr marL="0" lvl="0" indent="0" algn="l" rtl="0">
              <a:spcBef>
                <a:spcPts val="0"/>
              </a:spcBef>
              <a:spcAft>
                <a:spcPts val="0"/>
              </a:spcAft>
              <a:buNone/>
            </a:pPr>
            <a:endParaRPr sz="2000" b="1" u="sng">
              <a:latin typeface="Verdana"/>
              <a:ea typeface="Verdana"/>
              <a:cs typeface="Verdana"/>
              <a:sym typeface="Verdana"/>
            </a:endParaRPr>
          </a:p>
          <a:p>
            <a:pPr marL="0" lvl="0" indent="0" algn="l" rtl="0">
              <a:spcBef>
                <a:spcPts val="0"/>
              </a:spcBef>
              <a:spcAft>
                <a:spcPts val="0"/>
              </a:spcAft>
              <a:buNone/>
            </a:pPr>
            <a:r>
              <a:rPr lang="en" sz="2000" b="1" u="sng">
                <a:latin typeface="Verdana"/>
                <a:ea typeface="Verdana"/>
                <a:cs typeface="Verdana"/>
                <a:sym typeface="Verdana"/>
              </a:rPr>
              <a:t>Potential Issues</a:t>
            </a:r>
            <a:endParaRPr sz="2000" b="1" u="sng">
              <a:latin typeface="Verdana"/>
              <a:ea typeface="Verdana"/>
              <a:cs typeface="Verdana"/>
              <a:sym typeface="Verdana"/>
            </a:endParaRPr>
          </a:p>
        </p:txBody>
      </p:sp>
      <p:sp>
        <p:nvSpPr>
          <p:cNvPr id="206" name="Google Shape;206;p33"/>
          <p:cNvSpPr txBox="1">
            <a:spLocks noGrp="1"/>
          </p:cNvSpPr>
          <p:nvPr>
            <p:ph type="subTitle" idx="1"/>
          </p:nvPr>
        </p:nvSpPr>
        <p:spPr>
          <a:xfrm>
            <a:off x="559700" y="1205050"/>
            <a:ext cx="8109300" cy="28878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Clr>
                <a:srgbClr val="000000"/>
              </a:buClr>
              <a:buSzPts val="1400"/>
              <a:buChar char="●"/>
            </a:pPr>
            <a:r>
              <a:rPr lang="en" sz="1400" dirty="0">
                <a:solidFill>
                  <a:srgbClr val="000000"/>
                </a:solidFill>
              </a:rPr>
              <a:t>Data size is very small to apply deep learning techniques.</a:t>
            </a:r>
          </a:p>
          <a:p>
            <a:pPr marL="457200" lvl="0" indent="-317500" algn="l" rtl="0">
              <a:spcBef>
                <a:spcPts val="0"/>
              </a:spcBef>
              <a:spcAft>
                <a:spcPts val="0"/>
              </a:spcAft>
              <a:buClr>
                <a:srgbClr val="000000"/>
              </a:buClr>
              <a:buSzPts val="1400"/>
              <a:buChar char="●"/>
            </a:pPr>
            <a:endParaRPr sz="1400" dirty="0">
              <a:solidFill>
                <a:srgbClr val="000000"/>
              </a:solidFill>
            </a:endParaRPr>
          </a:p>
          <a:p>
            <a:pPr marL="457200" lvl="0" indent="-317500" algn="l" rtl="0">
              <a:spcBef>
                <a:spcPts val="0"/>
              </a:spcBef>
              <a:spcAft>
                <a:spcPts val="0"/>
              </a:spcAft>
              <a:buClr>
                <a:srgbClr val="000000"/>
              </a:buClr>
              <a:buSzPts val="1400"/>
              <a:buChar char="●"/>
            </a:pPr>
            <a:r>
              <a:rPr lang="en" sz="1400" dirty="0">
                <a:solidFill>
                  <a:srgbClr val="000000"/>
                </a:solidFill>
              </a:rPr>
              <a:t>Using Feature extraction method(</a:t>
            </a:r>
            <a:r>
              <a:rPr lang="en" sz="1400" dirty="0">
                <a:solidFill>
                  <a:schemeClr val="dk1"/>
                </a:solidFill>
                <a:highlight>
                  <a:schemeClr val="lt1"/>
                </a:highlight>
              </a:rPr>
              <a:t>Recursive Feature Elimination with Cross-Validation (RFECV)) is not improving accuracy with all models - Specially if we see example of Logistic Regression. Original dataset have a better accuracy than reduced features.</a:t>
            </a:r>
          </a:p>
          <a:p>
            <a:pPr marL="457200" lvl="0" indent="-317500" algn="l" rtl="0">
              <a:spcBef>
                <a:spcPts val="0"/>
              </a:spcBef>
              <a:spcAft>
                <a:spcPts val="0"/>
              </a:spcAft>
              <a:buClr>
                <a:srgbClr val="000000"/>
              </a:buClr>
              <a:buSzPts val="1400"/>
              <a:buChar char="●"/>
            </a:pPr>
            <a:endParaRPr lang="en" sz="1400" dirty="0">
              <a:solidFill>
                <a:schemeClr val="dk1"/>
              </a:solidFill>
              <a:highlight>
                <a:schemeClr val="lt1"/>
              </a:highlight>
            </a:endParaRPr>
          </a:p>
          <a:p>
            <a:pPr marL="457200" lvl="0" indent="-317500" algn="l" rtl="0">
              <a:spcBef>
                <a:spcPts val="0"/>
              </a:spcBef>
              <a:spcAft>
                <a:spcPts val="0"/>
              </a:spcAft>
              <a:buClr>
                <a:srgbClr val="000000"/>
              </a:buClr>
              <a:buSzPts val="1400"/>
              <a:buChar char="●"/>
            </a:pPr>
            <a:r>
              <a:rPr lang="en" sz="1400" dirty="0">
                <a:solidFill>
                  <a:schemeClr val="dk1"/>
                </a:solidFill>
                <a:highlight>
                  <a:schemeClr val="lt1"/>
                </a:highlight>
              </a:rPr>
              <a:t>RFECV based SVM is not very stable. With the range of 1 to 300, best regularization parameter will change for each run,  the best kernel will also change for multiple runs. </a:t>
            </a:r>
          </a:p>
          <a:p>
            <a:pPr marL="457200" lvl="0" indent="-317500" algn="l" rtl="0">
              <a:spcBef>
                <a:spcPts val="0"/>
              </a:spcBef>
              <a:spcAft>
                <a:spcPts val="0"/>
              </a:spcAft>
              <a:buClr>
                <a:srgbClr val="000000"/>
              </a:buClr>
              <a:buSzPts val="1400"/>
              <a:buChar char="●"/>
            </a:pPr>
            <a:endParaRPr lang="en" sz="1400" dirty="0">
              <a:solidFill>
                <a:schemeClr val="dk1"/>
              </a:solidFill>
              <a:highlight>
                <a:schemeClr val="lt1"/>
              </a:highlight>
            </a:endParaRPr>
          </a:p>
          <a:p>
            <a:pPr marL="457200" lvl="0" indent="-317500" algn="l" rtl="0">
              <a:spcBef>
                <a:spcPts val="0"/>
              </a:spcBef>
              <a:spcAft>
                <a:spcPts val="0"/>
              </a:spcAft>
              <a:buClr>
                <a:srgbClr val="000000"/>
              </a:buClr>
              <a:buSzPts val="1400"/>
              <a:buChar char="●"/>
            </a:pPr>
            <a:r>
              <a:rPr lang="en" sz="1400" dirty="0">
                <a:solidFill>
                  <a:schemeClr val="dk1"/>
                </a:solidFill>
                <a:highlight>
                  <a:schemeClr val="lt1"/>
                </a:highlight>
              </a:rPr>
              <a:t>Finding the best parameters took much longer for SVM than other methods.</a:t>
            </a:r>
            <a:endParaRPr sz="1400" dirty="0">
              <a:solidFill>
                <a:srgbClr val="000000"/>
              </a:solidFill>
            </a:endParaRPr>
          </a:p>
        </p:txBody>
      </p:sp>
      <p:pic>
        <p:nvPicPr>
          <p:cNvPr id="207" name="Google Shape;207;p33"/>
          <p:cNvPicPr preferRelativeResize="0"/>
          <p:nvPr/>
        </p:nvPicPr>
        <p:blipFill>
          <a:blip r:embed="rId5">
            <a:alphaModFix/>
          </a:blip>
          <a:stretch>
            <a:fillRect/>
          </a:stretch>
        </p:blipFill>
        <p:spPr>
          <a:xfrm>
            <a:off x="0" y="4369721"/>
            <a:ext cx="9144000" cy="797608"/>
          </a:xfrm>
          <a:prstGeom prst="rect">
            <a:avLst/>
          </a:prstGeom>
          <a:noFill/>
          <a:ln>
            <a:noFill/>
          </a:ln>
        </p:spPr>
      </p:pic>
      <p:pic>
        <p:nvPicPr>
          <p:cNvPr id="2" name="Audio 1">
            <a:hlinkClick r:id="" action="ppaction://media"/>
            <a:extLst>
              <a:ext uri="{FF2B5EF4-FFF2-40B4-BE49-F238E27FC236}">
                <a16:creationId xmlns:a16="http://schemas.microsoft.com/office/drawing/2014/main" id="{081FD99D-AC4C-4340-B16E-E4E91C8AED0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3396"/>
    </mc:Choice>
    <mc:Fallback>
      <p:transition spd="slow" advTm="633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4"/>
          <p:cNvSpPr txBox="1">
            <a:spLocks noGrp="1"/>
          </p:cNvSpPr>
          <p:nvPr>
            <p:ph type="ctrTitle"/>
          </p:nvPr>
        </p:nvSpPr>
        <p:spPr>
          <a:xfrm>
            <a:off x="311700" y="744575"/>
            <a:ext cx="8520600" cy="173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chemeClr val="dk1"/>
              </a:buClr>
              <a:buSzPts val="990"/>
              <a:buFont typeface="Arial"/>
              <a:buNone/>
            </a:pPr>
            <a:r>
              <a:rPr lang="en" sz="2000" b="1" dirty="0">
                <a:latin typeface="Verdana"/>
                <a:ea typeface="Verdana"/>
                <a:cs typeface="Verdana"/>
                <a:sym typeface="Verdana"/>
              </a:rPr>
              <a:t>Breast cancer diagnosis based on feature extraction </a:t>
            </a:r>
            <a:endParaRPr sz="2000" b="1" dirty="0">
              <a:latin typeface="Verdana"/>
              <a:ea typeface="Verdana"/>
              <a:cs typeface="Verdana"/>
              <a:sym typeface="Verdana"/>
            </a:endParaRPr>
          </a:p>
          <a:p>
            <a:pPr marL="0" lvl="0" indent="0" algn="ctr" rtl="0">
              <a:spcBef>
                <a:spcPts val="0"/>
              </a:spcBef>
              <a:spcAft>
                <a:spcPts val="0"/>
              </a:spcAft>
              <a:buClr>
                <a:schemeClr val="dk1"/>
              </a:buClr>
              <a:buSzPts val="990"/>
              <a:buFont typeface="Arial"/>
              <a:buNone/>
            </a:pPr>
            <a:r>
              <a:rPr lang="en" sz="2000" b="1" dirty="0">
                <a:latin typeface="Verdana"/>
                <a:ea typeface="Verdana"/>
                <a:cs typeface="Verdana"/>
                <a:sym typeface="Verdana"/>
              </a:rPr>
              <a:t>using hybrid of K-means </a:t>
            </a:r>
            <a:endParaRPr sz="2000" b="1" dirty="0">
              <a:latin typeface="Verdana"/>
              <a:ea typeface="Verdana"/>
              <a:cs typeface="Verdana"/>
              <a:sym typeface="Verdana"/>
            </a:endParaRPr>
          </a:p>
          <a:p>
            <a:pPr marL="0" lvl="0" indent="0" algn="ctr" rtl="0">
              <a:spcBef>
                <a:spcPts val="0"/>
              </a:spcBef>
              <a:spcAft>
                <a:spcPts val="0"/>
              </a:spcAft>
              <a:buClr>
                <a:schemeClr val="dk1"/>
              </a:buClr>
              <a:buSzPts val="990"/>
              <a:buFont typeface="Arial"/>
              <a:buNone/>
            </a:pPr>
            <a:r>
              <a:rPr lang="en" sz="2000" b="1" dirty="0">
                <a:latin typeface="Verdana"/>
                <a:ea typeface="Verdana"/>
                <a:cs typeface="Verdana"/>
                <a:sym typeface="Verdana"/>
              </a:rPr>
              <a:t>And support vector machine algorithms</a:t>
            </a:r>
            <a:endParaRPr sz="2000" b="1" dirty="0">
              <a:latin typeface="Verdana"/>
              <a:ea typeface="Verdana"/>
              <a:cs typeface="Verdana"/>
              <a:sym typeface="Verdana"/>
            </a:endParaRPr>
          </a:p>
          <a:p>
            <a:pPr marL="0" lvl="0" indent="0" algn="ctr" rtl="0">
              <a:spcBef>
                <a:spcPts val="0"/>
              </a:spcBef>
              <a:spcAft>
                <a:spcPts val="0"/>
              </a:spcAft>
              <a:buSzPts val="990"/>
              <a:buNone/>
            </a:pPr>
            <a:endParaRPr sz="1679" dirty="0"/>
          </a:p>
        </p:txBody>
      </p:sp>
      <p:sp>
        <p:nvSpPr>
          <p:cNvPr id="63" name="Google Shape;63;p14"/>
          <p:cNvSpPr txBox="1">
            <a:spLocks noGrp="1"/>
          </p:cNvSpPr>
          <p:nvPr>
            <p:ph type="subTitle" idx="1"/>
          </p:nvPr>
        </p:nvSpPr>
        <p:spPr>
          <a:xfrm>
            <a:off x="311700" y="2855700"/>
            <a:ext cx="8520600" cy="771000"/>
          </a:xfrm>
          <a:prstGeom prst="rect">
            <a:avLst/>
          </a:prstGeom>
        </p:spPr>
        <p:txBody>
          <a:bodyPr spcFirstLastPara="1" wrap="square" lIns="91425" tIns="91425" rIns="91425" bIns="91425" anchor="t" anchorCtr="0">
            <a:normAutofit fontScale="25000" lnSpcReduction="20000"/>
          </a:bodyPr>
          <a:lstStyle/>
          <a:p>
            <a:pPr marL="0" lvl="0" indent="0" algn="ctr" rtl="0">
              <a:spcBef>
                <a:spcPts val="0"/>
              </a:spcBef>
              <a:spcAft>
                <a:spcPts val="0"/>
              </a:spcAft>
              <a:buClr>
                <a:schemeClr val="dk1"/>
              </a:buClr>
              <a:buSzPts val="247"/>
              <a:buFont typeface="Arial"/>
              <a:buNone/>
            </a:pPr>
            <a:r>
              <a:rPr lang="en" sz="5310" b="1">
                <a:solidFill>
                  <a:schemeClr val="dk1"/>
                </a:solidFill>
              </a:rPr>
              <a:t>Authors: </a:t>
            </a:r>
            <a:endParaRPr sz="5310" b="1">
              <a:solidFill>
                <a:schemeClr val="dk1"/>
              </a:solidFill>
            </a:endParaRPr>
          </a:p>
          <a:p>
            <a:pPr marL="0" lvl="0" indent="0" algn="ctr" rtl="0">
              <a:spcBef>
                <a:spcPts val="0"/>
              </a:spcBef>
              <a:spcAft>
                <a:spcPts val="0"/>
              </a:spcAft>
              <a:buClr>
                <a:schemeClr val="dk1"/>
              </a:buClr>
              <a:buSzPts val="247"/>
              <a:buFont typeface="Arial"/>
              <a:buNone/>
            </a:pPr>
            <a:endParaRPr sz="5310" b="1">
              <a:solidFill>
                <a:schemeClr val="dk1"/>
              </a:solidFill>
            </a:endParaRPr>
          </a:p>
          <a:p>
            <a:pPr marL="0" lvl="0" indent="0" algn="ctr" rtl="0">
              <a:spcBef>
                <a:spcPts val="0"/>
              </a:spcBef>
              <a:spcAft>
                <a:spcPts val="0"/>
              </a:spcAft>
              <a:buClr>
                <a:schemeClr val="dk1"/>
              </a:buClr>
              <a:buSzPts val="247"/>
              <a:buFont typeface="Arial"/>
              <a:buNone/>
            </a:pPr>
            <a:r>
              <a:rPr lang="en" sz="5310" b="1">
                <a:solidFill>
                  <a:schemeClr val="dk1"/>
                </a:solidFill>
              </a:rPr>
              <a:t>Bichen Zheng, Won Yoon , Sarah S. Lam</a:t>
            </a:r>
            <a:endParaRPr sz="5310" b="1">
              <a:solidFill>
                <a:schemeClr val="dk1"/>
              </a:solidFill>
            </a:endParaRPr>
          </a:p>
          <a:p>
            <a:pPr marL="0" lvl="0" indent="0" algn="l" rtl="0">
              <a:spcBef>
                <a:spcPts val="0"/>
              </a:spcBef>
              <a:spcAft>
                <a:spcPts val="0"/>
              </a:spcAft>
              <a:buClr>
                <a:schemeClr val="dk1"/>
              </a:buClr>
              <a:buSzPts val="247"/>
              <a:buFont typeface="Arial"/>
              <a:buNone/>
            </a:pPr>
            <a:endParaRPr sz="5310" b="1">
              <a:solidFill>
                <a:schemeClr val="dk1"/>
              </a:solidFill>
            </a:endParaRPr>
          </a:p>
          <a:p>
            <a:pPr marL="0" lvl="0" indent="0" algn="ctr" rtl="0">
              <a:spcBef>
                <a:spcPts val="0"/>
              </a:spcBef>
              <a:spcAft>
                <a:spcPts val="0"/>
              </a:spcAft>
              <a:buClr>
                <a:schemeClr val="dk1"/>
              </a:buClr>
              <a:buSzPts val="247"/>
              <a:buFont typeface="Arial"/>
              <a:buNone/>
            </a:pPr>
            <a:endParaRPr sz="5310" b="1">
              <a:solidFill>
                <a:schemeClr val="dk1"/>
              </a:solidFill>
            </a:endParaRPr>
          </a:p>
          <a:p>
            <a:pPr marL="0" lvl="0" indent="0" algn="ctr" rtl="0">
              <a:spcBef>
                <a:spcPts val="0"/>
              </a:spcBef>
              <a:spcAft>
                <a:spcPts val="0"/>
              </a:spcAft>
              <a:buClr>
                <a:schemeClr val="dk1"/>
              </a:buClr>
              <a:buSzPts val="247"/>
              <a:buFont typeface="Arial"/>
              <a:buNone/>
            </a:pPr>
            <a:r>
              <a:rPr lang="en" sz="5310" b="1">
                <a:solidFill>
                  <a:schemeClr val="dk1"/>
                </a:solidFill>
              </a:rPr>
              <a:t>Publication: Expert Systems with Applications: An International Journal , March 2014</a:t>
            </a:r>
            <a:endParaRPr sz="5310" b="1">
              <a:solidFill>
                <a:schemeClr val="dk1"/>
              </a:solidFill>
            </a:endParaRPr>
          </a:p>
          <a:p>
            <a:pPr marL="0" lvl="0" indent="0" algn="ctr" rtl="0">
              <a:spcBef>
                <a:spcPts val="0"/>
              </a:spcBef>
              <a:spcAft>
                <a:spcPts val="0"/>
              </a:spcAft>
              <a:buClr>
                <a:schemeClr val="dk1"/>
              </a:buClr>
              <a:buSzPts val="247"/>
              <a:buFont typeface="Arial"/>
              <a:buNone/>
            </a:pPr>
            <a:endParaRPr sz="4680" b="1">
              <a:solidFill>
                <a:schemeClr val="dk1"/>
              </a:solidFill>
            </a:endParaRPr>
          </a:p>
          <a:p>
            <a:pPr marL="0" lvl="0" indent="0" algn="ctr" rtl="0">
              <a:spcBef>
                <a:spcPts val="0"/>
              </a:spcBef>
              <a:spcAft>
                <a:spcPts val="0"/>
              </a:spcAft>
              <a:buNone/>
            </a:pPr>
            <a:endParaRPr/>
          </a:p>
        </p:txBody>
      </p:sp>
      <p:pic>
        <p:nvPicPr>
          <p:cNvPr id="64" name="Google Shape;64;p14"/>
          <p:cNvPicPr preferRelativeResize="0"/>
          <p:nvPr/>
        </p:nvPicPr>
        <p:blipFill>
          <a:blip r:embed="rId5">
            <a:alphaModFix/>
          </a:blip>
          <a:stretch>
            <a:fillRect/>
          </a:stretch>
        </p:blipFill>
        <p:spPr>
          <a:xfrm>
            <a:off x="0" y="4416025"/>
            <a:ext cx="9186900" cy="771025"/>
          </a:xfrm>
          <a:prstGeom prst="rect">
            <a:avLst/>
          </a:prstGeom>
          <a:noFill/>
          <a:ln>
            <a:noFill/>
          </a:ln>
        </p:spPr>
      </p:pic>
      <p:pic>
        <p:nvPicPr>
          <p:cNvPr id="3" name="Audio Recording Apr 16, 2021 at 2:13:50 PM" descr="Audio Recording Apr 16, 2021 at 2:13:50 PM">
            <a:hlinkClick r:id="" action="ppaction://media"/>
            <a:extLst>
              <a:ext uri="{FF2B5EF4-FFF2-40B4-BE49-F238E27FC236}">
                <a16:creationId xmlns:a16="http://schemas.microsoft.com/office/drawing/2014/main" id="{1AFC6A83-652C-654C-B86C-02351F72F7B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787034" y="4529470"/>
            <a:ext cx="657579" cy="657579"/>
          </a:xfrm>
          <a:prstGeom prst="rect">
            <a:avLst/>
          </a:prstGeom>
        </p:spPr>
      </p:pic>
      <p:sp>
        <p:nvSpPr>
          <p:cNvPr id="2" name="Rectangle 1">
            <a:extLst>
              <a:ext uri="{FF2B5EF4-FFF2-40B4-BE49-F238E27FC236}">
                <a16:creationId xmlns:a16="http://schemas.microsoft.com/office/drawing/2014/main" id="{91A09DB0-8F26-7B4E-9685-43E1F6BC9214}"/>
              </a:ext>
            </a:extLst>
          </p:cNvPr>
          <p:cNvSpPr/>
          <p:nvPr/>
        </p:nvSpPr>
        <p:spPr>
          <a:xfrm>
            <a:off x="4454820" y="2417862"/>
            <a:ext cx="234360" cy="307777"/>
          </a:xfrm>
          <a:prstGeom prst="rect">
            <a:avLst/>
          </a:prstGeom>
        </p:spPr>
        <p:txBody>
          <a:bodyPr wrap="none">
            <a:spAutoFit/>
          </a:bodyPr>
          <a:lstStyle/>
          <a:p>
            <a:r>
              <a:rPr lang="en-US" dirty="0"/>
              <a:t> </a:t>
            </a:r>
          </a:p>
        </p:txBody>
      </p:sp>
      <p:sp>
        <p:nvSpPr>
          <p:cNvPr id="4" name="Rectangle 3">
            <a:extLst>
              <a:ext uri="{FF2B5EF4-FFF2-40B4-BE49-F238E27FC236}">
                <a16:creationId xmlns:a16="http://schemas.microsoft.com/office/drawing/2014/main" id="{608CE63C-534B-DF44-A819-91C52B14B0B5}"/>
              </a:ext>
            </a:extLst>
          </p:cNvPr>
          <p:cNvSpPr/>
          <p:nvPr/>
        </p:nvSpPr>
        <p:spPr>
          <a:xfrm>
            <a:off x="4454820" y="2417862"/>
            <a:ext cx="234360" cy="307777"/>
          </a:xfrm>
          <a:prstGeom prst="rect">
            <a:avLst/>
          </a:prstGeom>
        </p:spPr>
        <p:txBody>
          <a:bodyPr wrap="none">
            <a:spAutoFit/>
          </a:bodyPr>
          <a:lstStyle/>
          <a:p>
            <a:r>
              <a:rPr lang="en-US" dirty="0"/>
              <a:t> </a:t>
            </a:r>
          </a:p>
        </p:txBody>
      </p:sp>
      <p:sp>
        <p:nvSpPr>
          <p:cNvPr id="5" name="Rectangle 4">
            <a:extLst>
              <a:ext uri="{FF2B5EF4-FFF2-40B4-BE49-F238E27FC236}">
                <a16:creationId xmlns:a16="http://schemas.microsoft.com/office/drawing/2014/main" id="{EA6D3076-6759-2D4E-945D-650B4C29EA3A}"/>
              </a:ext>
            </a:extLst>
          </p:cNvPr>
          <p:cNvSpPr/>
          <p:nvPr/>
        </p:nvSpPr>
        <p:spPr>
          <a:xfrm>
            <a:off x="4454820" y="2417862"/>
            <a:ext cx="234360" cy="307777"/>
          </a:xfrm>
          <a:prstGeom prst="rect">
            <a:avLst/>
          </a:prstGeom>
        </p:spPr>
        <p:txBody>
          <a:bodyPr wrap="none">
            <a:spAutoFit/>
          </a:bodyPr>
          <a:lstStyle/>
          <a:p>
            <a:r>
              <a:rPr lang="en-US" dirty="0"/>
              <a:t> </a:t>
            </a:r>
          </a:p>
        </p:txBody>
      </p:sp>
    </p:spTree>
  </p:cSld>
  <p:clrMapOvr>
    <a:masterClrMapping/>
  </p:clrMapOvr>
  <mc:AlternateContent xmlns:mc="http://schemas.openxmlformats.org/markup-compatibility/2006" xmlns:p14="http://schemas.microsoft.com/office/powerpoint/2010/main">
    <mc:Choice Requires="p14">
      <p:transition spd="slow" p14:dur="2000" advTm="9098"/>
    </mc:Choice>
    <mc:Fallback xmlns="">
      <p:transition spd="slow" advTm="90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1368" objId="3"/>
        <p14:stopEvt time="8444" objId="3"/>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8" name="Google Shape;98;p19"/>
          <p:cNvSpPr txBox="1">
            <a:spLocks noGrp="1"/>
          </p:cNvSpPr>
          <p:nvPr>
            <p:ph type="body" idx="1"/>
          </p:nvPr>
        </p:nvSpPr>
        <p:spPr>
          <a:xfrm>
            <a:off x="366850" y="331012"/>
            <a:ext cx="4355732" cy="797832"/>
          </a:xfrm>
          <a:prstGeom prst="rect">
            <a:avLst/>
          </a:prstGeom>
          <a:solidFill>
            <a:srgbClr val="F3F3F3"/>
          </a:solidFill>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endParaRPr sz="1700" dirty="0">
              <a:solidFill>
                <a:schemeClr val="dk1"/>
              </a:solidFill>
              <a:latin typeface="Verdana"/>
              <a:ea typeface="Verdana"/>
              <a:cs typeface="Verdana"/>
              <a:sym typeface="Verdana"/>
            </a:endParaRPr>
          </a:p>
          <a:p>
            <a:pPr marL="0" lvl="0" indent="0" algn="just" rtl="0">
              <a:spcBef>
                <a:spcPts val="0"/>
              </a:spcBef>
              <a:spcAft>
                <a:spcPts val="0"/>
              </a:spcAft>
              <a:buNone/>
            </a:pPr>
            <a:r>
              <a:rPr lang="en" sz="1500" dirty="0">
                <a:solidFill>
                  <a:schemeClr val="dk1"/>
                </a:solidFill>
                <a:latin typeface="Times New Roman" panose="02020603050405020304" pitchFamily="18" charset="0"/>
                <a:ea typeface="Verdana"/>
                <a:cs typeface="Times New Roman" panose="02020603050405020304" pitchFamily="18" charset="0"/>
                <a:sym typeface="Verdana"/>
              </a:rPr>
              <a:t>The paper proposed hybridized K-means and SVM (K-SVM)  for breast cancer diagnosis.</a:t>
            </a:r>
            <a:endParaRPr sz="1500" dirty="0">
              <a:solidFill>
                <a:schemeClr val="dk1"/>
              </a:solidFill>
              <a:latin typeface="Times New Roman" panose="02020603050405020304" pitchFamily="18" charset="0"/>
              <a:ea typeface="Verdana"/>
              <a:cs typeface="Times New Roman" panose="02020603050405020304" pitchFamily="18" charset="0"/>
              <a:sym typeface="Verdana"/>
            </a:endParaRPr>
          </a:p>
          <a:p>
            <a:pPr marL="0" lvl="0" indent="0" algn="l" rtl="0">
              <a:spcBef>
                <a:spcPts val="0"/>
              </a:spcBef>
              <a:spcAft>
                <a:spcPts val="1200"/>
              </a:spcAft>
              <a:buNone/>
            </a:pPr>
            <a:endParaRPr dirty="0"/>
          </a:p>
        </p:txBody>
      </p:sp>
      <p:pic>
        <p:nvPicPr>
          <p:cNvPr id="99" name="Google Shape;99;p19"/>
          <p:cNvPicPr preferRelativeResize="0"/>
          <p:nvPr/>
        </p:nvPicPr>
        <p:blipFill>
          <a:blip r:embed="rId5">
            <a:alphaModFix/>
          </a:blip>
          <a:stretch>
            <a:fillRect/>
          </a:stretch>
        </p:blipFill>
        <p:spPr>
          <a:xfrm>
            <a:off x="0" y="4273660"/>
            <a:ext cx="9144001" cy="869830"/>
          </a:xfrm>
          <a:prstGeom prst="rect">
            <a:avLst/>
          </a:prstGeom>
          <a:noFill/>
          <a:ln>
            <a:noFill/>
          </a:ln>
        </p:spPr>
      </p:pic>
      <p:pic>
        <p:nvPicPr>
          <p:cNvPr id="100" name="Google Shape;100;p19"/>
          <p:cNvPicPr preferRelativeResize="0"/>
          <p:nvPr/>
        </p:nvPicPr>
        <p:blipFill>
          <a:blip r:embed="rId6">
            <a:alphaModFix/>
          </a:blip>
          <a:stretch>
            <a:fillRect/>
          </a:stretch>
        </p:blipFill>
        <p:spPr>
          <a:xfrm>
            <a:off x="4704660" y="26337"/>
            <a:ext cx="4225325" cy="4375424"/>
          </a:xfrm>
          <a:prstGeom prst="rect">
            <a:avLst/>
          </a:prstGeom>
          <a:noFill/>
          <a:ln>
            <a:noFill/>
          </a:ln>
        </p:spPr>
      </p:pic>
      <p:sp>
        <p:nvSpPr>
          <p:cNvPr id="6" name="Google Shape;69;p15">
            <a:extLst>
              <a:ext uri="{FF2B5EF4-FFF2-40B4-BE49-F238E27FC236}">
                <a16:creationId xmlns:a16="http://schemas.microsoft.com/office/drawing/2014/main" id="{ED906D9F-8F2E-BD48-B030-D736BF8F450C}"/>
              </a:ext>
            </a:extLst>
          </p:cNvPr>
          <p:cNvSpPr txBox="1">
            <a:spLocks/>
          </p:cNvSpPr>
          <p:nvPr/>
        </p:nvSpPr>
        <p:spPr>
          <a:xfrm>
            <a:off x="-1925457" y="2843640"/>
            <a:ext cx="8520600" cy="475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pPr algn="ctr">
              <a:buSzPts val="990"/>
            </a:pPr>
            <a:r>
              <a:rPr lang="en-US" sz="1400" u="sng" dirty="0">
                <a:latin typeface="Verdana"/>
                <a:ea typeface="Verdana"/>
                <a:cs typeface="Verdana"/>
                <a:sym typeface="Verdana"/>
              </a:rPr>
              <a:t>ML Methods Implemented</a:t>
            </a:r>
          </a:p>
        </p:txBody>
      </p:sp>
      <p:sp>
        <p:nvSpPr>
          <p:cNvPr id="8" name="Google Shape;70;p15">
            <a:extLst>
              <a:ext uri="{FF2B5EF4-FFF2-40B4-BE49-F238E27FC236}">
                <a16:creationId xmlns:a16="http://schemas.microsoft.com/office/drawing/2014/main" id="{3CC5536B-0C47-0C41-8CAA-C20DCC03EE94}"/>
              </a:ext>
            </a:extLst>
          </p:cNvPr>
          <p:cNvSpPr txBox="1">
            <a:spLocks/>
          </p:cNvSpPr>
          <p:nvPr/>
        </p:nvSpPr>
        <p:spPr>
          <a:xfrm>
            <a:off x="319006" y="2765884"/>
            <a:ext cx="4252994" cy="25297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30200">
              <a:lnSpc>
                <a:spcPct val="95000"/>
              </a:lnSpc>
              <a:buClr>
                <a:srgbClr val="000000"/>
              </a:buClr>
              <a:buSzPts val="1600"/>
            </a:pPr>
            <a:endParaRPr lang="en-US" sz="1600" dirty="0">
              <a:solidFill>
                <a:srgbClr val="000000"/>
              </a:solidFill>
            </a:endParaRPr>
          </a:p>
          <a:p>
            <a:pPr indent="-330200">
              <a:lnSpc>
                <a:spcPct val="95000"/>
              </a:lnSpc>
              <a:buClr>
                <a:srgbClr val="000000"/>
              </a:buClr>
              <a:buSzPts val="1600"/>
            </a:pPr>
            <a:endParaRPr lang="en-US" sz="1600" dirty="0">
              <a:solidFill>
                <a:srgbClr val="000000"/>
              </a:solidFill>
            </a:endParaRPr>
          </a:p>
          <a:p>
            <a:pPr lvl="5" indent="-330200">
              <a:lnSpc>
                <a:spcPct val="95000"/>
              </a:lnSpc>
              <a:buClr>
                <a:srgbClr val="000000"/>
              </a:buClr>
              <a:buSzPts val="1600"/>
            </a:pPr>
            <a:endParaRPr lang="en-US" sz="1200" dirty="0">
              <a:solidFill>
                <a:srgbClr val="000000"/>
              </a:solidFill>
            </a:endParaRPr>
          </a:p>
          <a:p>
            <a:pPr indent="-330200">
              <a:lnSpc>
                <a:spcPct val="95000"/>
              </a:lnSpc>
              <a:buClr>
                <a:srgbClr val="000000"/>
              </a:buClr>
              <a:buSzPts val="1600"/>
            </a:pPr>
            <a:r>
              <a:rPr lang="en-US" sz="1200" dirty="0">
                <a:solidFill>
                  <a:srgbClr val="000000"/>
                </a:solidFill>
              </a:rPr>
              <a:t>KNN  - Fatima Nasir</a:t>
            </a:r>
          </a:p>
          <a:p>
            <a:pPr indent="-330200">
              <a:lnSpc>
                <a:spcPct val="95000"/>
              </a:lnSpc>
              <a:buClr>
                <a:srgbClr val="000000"/>
              </a:buClr>
              <a:buSzPts val="1600"/>
            </a:pPr>
            <a:r>
              <a:rPr lang="en-US" sz="1200" dirty="0">
                <a:solidFill>
                  <a:srgbClr val="000000"/>
                </a:solidFill>
              </a:rPr>
              <a:t>Naive Bayes - </a:t>
            </a:r>
            <a:r>
              <a:rPr lang="en-US" sz="1200" dirty="0">
                <a:solidFill>
                  <a:schemeClr val="dk1"/>
                </a:solidFill>
                <a:highlight>
                  <a:schemeClr val="lt1"/>
                </a:highlight>
              </a:rPr>
              <a:t>Marcus Figaro</a:t>
            </a:r>
          </a:p>
          <a:p>
            <a:pPr indent="-330200">
              <a:lnSpc>
                <a:spcPct val="95000"/>
              </a:lnSpc>
              <a:buClr>
                <a:schemeClr val="dk1"/>
              </a:buClr>
              <a:buSzPts val="1600"/>
            </a:pPr>
            <a:r>
              <a:rPr lang="en-US" sz="1200" dirty="0">
                <a:solidFill>
                  <a:schemeClr val="dk1"/>
                </a:solidFill>
              </a:rPr>
              <a:t>Logistic Regression - Nidhi Devi</a:t>
            </a:r>
            <a:endParaRPr lang="en-US" sz="1200" dirty="0">
              <a:solidFill>
                <a:schemeClr val="dk1"/>
              </a:solidFill>
              <a:highlight>
                <a:schemeClr val="lt1"/>
              </a:highlight>
            </a:endParaRPr>
          </a:p>
          <a:p>
            <a:pPr indent="-330200">
              <a:buClr>
                <a:srgbClr val="000000"/>
              </a:buClr>
              <a:buSzPts val="1600"/>
            </a:pPr>
            <a:r>
              <a:rPr lang="en-US" sz="1200" dirty="0">
                <a:solidFill>
                  <a:srgbClr val="000000"/>
                </a:solidFill>
                <a:highlight>
                  <a:schemeClr val="lt1"/>
                </a:highlight>
              </a:rPr>
              <a:t>Random Forest/Decision Trees - </a:t>
            </a:r>
            <a:r>
              <a:rPr lang="en-US" sz="1200" dirty="0" err="1">
                <a:solidFill>
                  <a:schemeClr val="dk1"/>
                </a:solidFill>
                <a:highlight>
                  <a:schemeClr val="lt1"/>
                </a:highlight>
              </a:rPr>
              <a:t>Daoyang</a:t>
            </a:r>
            <a:r>
              <a:rPr lang="en-US" sz="1200" dirty="0">
                <a:solidFill>
                  <a:schemeClr val="dk1"/>
                </a:solidFill>
                <a:highlight>
                  <a:schemeClr val="lt1"/>
                </a:highlight>
              </a:rPr>
              <a:t> Song </a:t>
            </a:r>
            <a:endParaRPr lang="en-US" sz="1200" dirty="0">
              <a:solidFill>
                <a:srgbClr val="000000"/>
              </a:solidFill>
            </a:endParaRPr>
          </a:p>
          <a:p>
            <a:pPr indent="-330200">
              <a:lnSpc>
                <a:spcPct val="95000"/>
              </a:lnSpc>
              <a:buClr>
                <a:srgbClr val="000000"/>
              </a:buClr>
              <a:buSzPts val="1600"/>
            </a:pPr>
            <a:endParaRPr lang="en-US" sz="1600" dirty="0">
              <a:solidFill>
                <a:srgbClr val="000000"/>
              </a:solidFill>
            </a:endParaRPr>
          </a:p>
          <a:p>
            <a:pPr marL="0" indent="0" algn="ctr">
              <a:lnSpc>
                <a:spcPct val="80000"/>
              </a:lnSpc>
              <a:buFont typeface="Arial"/>
              <a:buNone/>
            </a:pPr>
            <a:r>
              <a:rPr lang="en-US" sz="2900" dirty="0"/>
              <a:t> </a:t>
            </a:r>
          </a:p>
        </p:txBody>
      </p:sp>
      <p:sp>
        <p:nvSpPr>
          <p:cNvPr id="2" name="Rectangle 1">
            <a:extLst>
              <a:ext uri="{FF2B5EF4-FFF2-40B4-BE49-F238E27FC236}">
                <a16:creationId xmlns:a16="http://schemas.microsoft.com/office/drawing/2014/main" id="{C749733E-E201-2043-8823-8FF8010DFCDF}"/>
              </a:ext>
            </a:extLst>
          </p:cNvPr>
          <p:cNvSpPr/>
          <p:nvPr/>
        </p:nvSpPr>
        <p:spPr>
          <a:xfrm>
            <a:off x="281736" y="2972647"/>
            <a:ext cx="4177204" cy="1429114"/>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0" name="Google Shape;70;p15">
            <a:extLst>
              <a:ext uri="{FF2B5EF4-FFF2-40B4-BE49-F238E27FC236}">
                <a16:creationId xmlns:a16="http://schemas.microsoft.com/office/drawing/2014/main" id="{5722BE49-1D6E-8D46-8657-4C4E88279851}"/>
              </a:ext>
            </a:extLst>
          </p:cNvPr>
          <p:cNvSpPr txBox="1">
            <a:spLocks/>
          </p:cNvSpPr>
          <p:nvPr/>
        </p:nvSpPr>
        <p:spPr>
          <a:xfrm>
            <a:off x="0" y="1112721"/>
            <a:ext cx="5698895" cy="88149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indent="-330200">
              <a:lnSpc>
                <a:spcPct val="95000"/>
              </a:lnSpc>
              <a:buClr>
                <a:srgbClr val="000000"/>
              </a:buClr>
              <a:buSzPts val="1600"/>
            </a:pPr>
            <a:endParaRPr lang="en-US" sz="1600" dirty="0">
              <a:solidFill>
                <a:srgbClr val="000000"/>
              </a:solidFill>
            </a:endParaRPr>
          </a:p>
          <a:p>
            <a:pPr indent="-330200">
              <a:lnSpc>
                <a:spcPct val="95000"/>
              </a:lnSpc>
              <a:buClr>
                <a:srgbClr val="000000"/>
              </a:buClr>
              <a:buSzPts val="1600"/>
            </a:pPr>
            <a:endParaRPr lang="en-US" sz="1600" dirty="0">
              <a:solidFill>
                <a:srgbClr val="000000"/>
              </a:solidFill>
            </a:endParaRPr>
          </a:p>
          <a:p>
            <a:pPr indent="-330200">
              <a:lnSpc>
                <a:spcPct val="95000"/>
              </a:lnSpc>
              <a:buClr>
                <a:srgbClr val="000000"/>
              </a:buClr>
              <a:buSzPts val="1600"/>
            </a:pPr>
            <a:endParaRPr lang="en-US" sz="1600" dirty="0">
              <a:solidFill>
                <a:srgbClr val="000000"/>
              </a:solidFill>
            </a:endParaRPr>
          </a:p>
          <a:p>
            <a:pPr marL="127000" indent="0">
              <a:lnSpc>
                <a:spcPct val="95000"/>
              </a:lnSpc>
              <a:buClr>
                <a:srgbClr val="000000"/>
              </a:buClr>
              <a:buSzPts val="1600"/>
              <a:buNone/>
            </a:pPr>
            <a:r>
              <a:rPr lang="en-US" sz="1400" dirty="0">
                <a:solidFill>
                  <a:srgbClr val="000000"/>
                </a:solidFill>
              </a:rPr>
              <a:t>Feature Extraction:  </a:t>
            </a:r>
            <a:r>
              <a:rPr lang="en" sz="1400" dirty="0">
                <a:solidFill>
                  <a:schemeClr val="dk1"/>
                </a:solidFill>
                <a:highlight>
                  <a:srgbClr val="FFFFFF"/>
                </a:highlight>
              </a:rPr>
              <a:t>Recursive Feature Elimination</a:t>
            </a:r>
            <a:r>
              <a:rPr lang="en-US" sz="2800" dirty="0"/>
              <a:t> </a:t>
            </a:r>
          </a:p>
        </p:txBody>
      </p:sp>
      <p:sp>
        <p:nvSpPr>
          <p:cNvPr id="11" name="Rectangle 10">
            <a:extLst>
              <a:ext uri="{FF2B5EF4-FFF2-40B4-BE49-F238E27FC236}">
                <a16:creationId xmlns:a16="http://schemas.microsoft.com/office/drawing/2014/main" id="{4EAEFE83-17CE-3945-AC1D-1C88B1AB4521}"/>
              </a:ext>
            </a:extLst>
          </p:cNvPr>
          <p:cNvSpPr/>
          <p:nvPr/>
        </p:nvSpPr>
        <p:spPr>
          <a:xfrm>
            <a:off x="103208" y="1930057"/>
            <a:ext cx="4355732" cy="475500"/>
          </a:xfrm>
          <a:prstGeom prst="rect">
            <a:avLst/>
          </a:prstGeom>
          <a:noFill/>
        </p:spPr>
        <p:style>
          <a:lnRef idx="2">
            <a:schemeClr val="dk1"/>
          </a:lnRef>
          <a:fillRef idx="1">
            <a:schemeClr val="lt1"/>
          </a:fillRef>
          <a:effectRef idx="0">
            <a:schemeClr val="dk1"/>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3" name="Right Arrow 2">
            <a:extLst>
              <a:ext uri="{FF2B5EF4-FFF2-40B4-BE49-F238E27FC236}">
                <a16:creationId xmlns:a16="http://schemas.microsoft.com/office/drawing/2014/main" id="{F28627CD-A41D-2143-8DE5-80309BEE7991}"/>
              </a:ext>
            </a:extLst>
          </p:cNvPr>
          <p:cNvSpPr/>
          <p:nvPr/>
        </p:nvSpPr>
        <p:spPr>
          <a:xfrm>
            <a:off x="4572000" y="2083364"/>
            <a:ext cx="434109" cy="136475"/>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13" name="Right Arrow 12">
            <a:extLst>
              <a:ext uri="{FF2B5EF4-FFF2-40B4-BE49-F238E27FC236}">
                <a16:creationId xmlns:a16="http://schemas.microsoft.com/office/drawing/2014/main" id="{74F1F1B0-85CD-704B-B1B7-363205E6E86B}"/>
              </a:ext>
            </a:extLst>
          </p:cNvPr>
          <p:cNvSpPr/>
          <p:nvPr/>
        </p:nvSpPr>
        <p:spPr>
          <a:xfrm>
            <a:off x="4697023" y="3649156"/>
            <a:ext cx="1001872" cy="199830"/>
          </a:xfrm>
          <a:prstGeom prst="right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pic>
        <p:nvPicPr>
          <p:cNvPr id="12" name="Audio Recording Apr 16, 2021 at 2:25:05 PM" descr="Audio Recording Apr 16, 2021 at 2:25:05 PM">
            <a:hlinkClick r:id="" action="ppaction://media"/>
            <a:extLst>
              <a:ext uri="{FF2B5EF4-FFF2-40B4-BE49-F238E27FC236}">
                <a16:creationId xmlns:a16="http://schemas.microsoft.com/office/drawing/2014/main" id="{3DE097D7-2C9F-7147-B0F3-F2831199C59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621181" y="4366226"/>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146"/>
    </mc:Choice>
    <mc:Fallback xmlns="">
      <p:transition spd="slow" advTm="2614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128"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extLst>
    <p:ext uri="{E180D4A7-C9FB-4DFB-919C-405C955672EB}">
      <p14:showEvtLst xmlns:p14="http://schemas.microsoft.com/office/powerpoint/2010/main">
        <p14:playEvt time="1172" objId="12"/>
        <p14:stopEvt time="25448" objId="12"/>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ctrTitle"/>
          </p:nvPr>
        </p:nvSpPr>
        <p:spPr>
          <a:xfrm>
            <a:off x="2195550" y="141125"/>
            <a:ext cx="4752900" cy="792600"/>
          </a:xfrm>
          <a:prstGeom prst="rect">
            <a:avLst/>
          </a:prstGeom>
        </p:spPr>
        <p:txBody>
          <a:bodyPr spcFirstLastPara="1" wrap="square" lIns="91425" tIns="91425" rIns="91425" bIns="91425" anchor="b" anchorCtr="0">
            <a:normAutofit/>
          </a:bodyPr>
          <a:lstStyle/>
          <a:p>
            <a:pPr marL="0" lvl="0" indent="0" rtl="0">
              <a:lnSpc>
                <a:spcPct val="95000"/>
              </a:lnSpc>
              <a:spcBef>
                <a:spcPts val="0"/>
              </a:spcBef>
              <a:spcAft>
                <a:spcPts val="0"/>
              </a:spcAft>
              <a:buNone/>
            </a:pPr>
            <a:r>
              <a:rPr lang="en" sz="2000" b="1" dirty="0">
                <a:latin typeface="Verdana"/>
                <a:ea typeface="Verdana"/>
                <a:cs typeface="Verdana"/>
                <a:sym typeface="Verdana"/>
              </a:rPr>
              <a:t> </a:t>
            </a:r>
            <a:r>
              <a:rPr lang="en" sz="2000" b="1" u="sng" dirty="0">
                <a:latin typeface="Verdana"/>
                <a:ea typeface="Verdana"/>
                <a:cs typeface="Verdana"/>
                <a:sym typeface="Verdana"/>
              </a:rPr>
              <a:t>KNN</a:t>
            </a:r>
            <a:endParaRPr sz="2000" b="1" u="sng" dirty="0">
              <a:latin typeface="Verdana"/>
              <a:ea typeface="Verdana"/>
              <a:cs typeface="Verdana"/>
              <a:sym typeface="Verdana"/>
            </a:endParaRPr>
          </a:p>
        </p:txBody>
      </p:sp>
      <p:sp>
        <p:nvSpPr>
          <p:cNvPr id="77" name="Google Shape;77;p16"/>
          <p:cNvSpPr txBox="1">
            <a:spLocks noGrp="1"/>
          </p:cNvSpPr>
          <p:nvPr>
            <p:ph type="subTitle" idx="1"/>
          </p:nvPr>
        </p:nvSpPr>
        <p:spPr>
          <a:xfrm>
            <a:off x="191825" y="1047000"/>
            <a:ext cx="8831100" cy="3824100"/>
          </a:xfrm>
          <a:prstGeom prst="rect">
            <a:avLst/>
          </a:prstGeom>
        </p:spPr>
        <p:txBody>
          <a:bodyPr spcFirstLastPara="1" wrap="square" lIns="91425" tIns="91425" rIns="91425" bIns="91425" anchor="t" anchorCtr="0">
            <a:noAutofit/>
          </a:bodyPr>
          <a:lstStyle/>
          <a:p>
            <a:pPr marL="457200" lvl="0" indent="0" algn="just" rtl="0">
              <a:spcBef>
                <a:spcPts val="0"/>
              </a:spcBef>
              <a:spcAft>
                <a:spcPts val="0"/>
              </a:spcAft>
              <a:buNone/>
            </a:pPr>
            <a:r>
              <a:rPr lang="en" sz="1400" b="1" u="sng" dirty="0">
                <a:solidFill>
                  <a:srgbClr val="000000"/>
                </a:solidFill>
                <a:latin typeface="Times New Roman" panose="02020603050405020304" pitchFamily="18" charset="0"/>
                <a:cs typeface="Times New Roman" panose="02020603050405020304" pitchFamily="18" charset="0"/>
              </a:rPr>
              <a:t>Introduction</a:t>
            </a:r>
          </a:p>
          <a:p>
            <a:pPr marL="457200" lvl="0" indent="0" algn="just" rtl="0">
              <a:spcBef>
                <a:spcPts val="0"/>
              </a:spcBef>
              <a:spcAft>
                <a:spcPts val="0"/>
              </a:spcAft>
              <a:buNone/>
            </a:pPr>
            <a:endParaRPr sz="1400" b="1" u="sng" dirty="0">
              <a:solidFill>
                <a:srgbClr val="000000"/>
              </a:solidFill>
              <a:latin typeface="Times New Roman" panose="02020603050405020304" pitchFamily="18" charset="0"/>
              <a:cs typeface="Times New Roman" panose="02020603050405020304" pitchFamily="18" charset="0"/>
            </a:endParaRPr>
          </a:p>
          <a:p>
            <a:pPr marL="457200" lvl="0" indent="-317500" algn="just" rtl="0">
              <a:spcBef>
                <a:spcPts val="0"/>
              </a:spcBef>
              <a:spcAft>
                <a:spcPts val="0"/>
              </a:spcAft>
              <a:buClr>
                <a:srgbClr val="000000"/>
              </a:buClr>
              <a:buSzPts val="1400"/>
              <a:buChar char="●"/>
            </a:pPr>
            <a:r>
              <a:rPr lang="en" sz="1400" dirty="0">
                <a:solidFill>
                  <a:srgbClr val="000000"/>
                </a:solidFill>
                <a:latin typeface="Times New Roman" panose="02020603050405020304" pitchFamily="18" charset="0"/>
                <a:cs typeface="Times New Roman" panose="02020603050405020304" pitchFamily="18" charset="0"/>
              </a:rPr>
              <a:t>KNN is  a supervised ML algorithm that  can find very complex patterns and easy to interpret.</a:t>
            </a:r>
            <a:endParaRPr sz="1400" dirty="0">
              <a:solidFill>
                <a:srgbClr val="000000"/>
              </a:solidFill>
              <a:latin typeface="Times New Roman" panose="02020603050405020304" pitchFamily="18" charset="0"/>
              <a:cs typeface="Times New Roman" panose="02020603050405020304" pitchFamily="18" charset="0"/>
            </a:endParaRPr>
          </a:p>
          <a:p>
            <a:pPr marL="457200" lvl="0" indent="-317500" algn="just" rtl="0">
              <a:spcBef>
                <a:spcPts val="0"/>
              </a:spcBef>
              <a:spcAft>
                <a:spcPts val="0"/>
              </a:spcAft>
              <a:buClr>
                <a:srgbClr val="000000"/>
              </a:buClr>
              <a:buSzPts val="1400"/>
              <a:buChar char="●"/>
            </a:pPr>
            <a:r>
              <a:rPr lang="en" sz="1400" dirty="0">
                <a:solidFill>
                  <a:srgbClr val="000000"/>
                </a:solidFill>
                <a:latin typeface="Times New Roman" panose="02020603050405020304" pitchFamily="18" charset="0"/>
                <a:cs typeface="Times New Roman" panose="02020603050405020304" pitchFamily="18" charset="0"/>
              </a:rPr>
              <a:t>SVM and KNN both are widely used for classification , so it’s a good classifier to compare with.</a:t>
            </a:r>
            <a:endParaRPr sz="1400" dirty="0">
              <a:solidFill>
                <a:srgbClr val="000000"/>
              </a:solidFill>
              <a:latin typeface="Times New Roman" panose="02020603050405020304" pitchFamily="18" charset="0"/>
              <a:cs typeface="Times New Roman" panose="02020603050405020304" pitchFamily="18" charset="0"/>
            </a:endParaRPr>
          </a:p>
          <a:p>
            <a:pPr marL="457200" lvl="0" indent="-317500" algn="just" rtl="0">
              <a:spcBef>
                <a:spcPts val="0"/>
              </a:spcBef>
              <a:spcAft>
                <a:spcPts val="0"/>
              </a:spcAft>
              <a:buClr>
                <a:srgbClr val="000000"/>
              </a:buClr>
              <a:buSzPts val="1400"/>
              <a:buChar char="●"/>
            </a:pPr>
            <a:r>
              <a:rPr lang="en" sz="1400" dirty="0">
                <a:solidFill>
                  <a:srgbClr val="000000"/>
                </a:solidFill>
                <a:highlight>
                  <a:srgbClr val="FFFFFF"/>
                </a:highlight>
                <a:latin typeface="Times New Roman" panose="02020603050405020304" pitchFamily="18" charset="0"/>
                <a:cs typeface="Times New Roman" panose="02020603050405020304" pitchFamily="18" charset="0"/>
              </a:rPr>
              <a:t>KNN algorithm is a good choice for this  small cancer dataset and the data is noise free and labeled as well so KNN is expected to perform good.</a:t>
            </a:r>
            <a:endParaRPr sz="1400" dirty="0">
              <a:solidFill>
                <a:srgbClr val="000000"/>
              </a:solidFill>
              <a:highlight>
                <a:srgbClr val="FFFFFF"/>
              </a:highlight>
              <a:latin typeface="Times New Roman" panose="02020603050405020304" pitchFamily="18" charset="0"/>
              <a:cs typeface="Times New Roman" panose="02020603050405020304" pitchFamily="18" charset="0"/>
            </a:endParaRPr>
          </a:p>
          <a:p>
            <a:pPr marL="457200" lvl="0" indent="0" algn="just" rtl="0">
              <a:spcBef>
                <a:spcPts val="0"/>
              </a:spcBef>
              <a:spcAft>
                <a:spcPts val="0"/>
              </a:spcAft>
              <a:buNone/>
            </a:pPr>
            <a:endParaRPr sz="1400" dirty="0">
              <a:solidFill>
                <a:srgbClr val="000000"/>
              </a:solidFill>
              <a:highlight>
                <a:srgbClr val="FFFFFF"/>
              </a:highlight>
              <a:latin typeface="Times New Roman" panose="02020603050405020304" pitchFamily="18" charset="0"/>
              <a:cs typeface="Times New Roman" panose="02020603050405020304" pitchFamily="18" charset="0"/>
            </a:endParaRPr>
          </a:p>
          <a:p>
            <a:pPr marL="457200" lvl="0" indent="0" algn="just" rtl="0">
              <a:spcBef>
                <a:spcPts val="0"/>
              </a:spcBef>
              <a:spcAft>
                <a:spcPts val="0"/>
              </a:spcAft>
              <a:buNone/>
            </a:pPr>
            <a:r>
              <a:rPr lang="en" sz="1400" b="1" u="sng" dirty="0">
                <a:solidFill>
                  <a:srgbClr val="000000"/>
                </a:solidFill>
                <a:latin typeface="Times New Roman" panose="02020603050405020304" pitchFamily="18" charset="0"/>
                <a:cs typeface="Times New Roman" panose="02020603050405020304" pitchFamily="18" charset="0"/>
              </a:rPr>
              <a:t>Implementation</a:t>
            </a:r>
          </a:p>
          <a:p>
            <a:pPr marL="457200" lvl="0" indent="0" algn="just" rtl="0">
              <a:spcBef>
                <a:spcPts val="0"/>
              </a:spcBef>
              <a:spcAft>
                <a:spcPts val="0"/>
              </a:spcAft>
              <a:buNone/>
            </a:pPr>
            <a:endParaRPr sz="1400" dirty="0">
              <a:solidFill>
                <a:srgbClr val="000000"/>
              </a:solidFill>
              <a:latin typeface="Times New Roman" panose="02020603050405020304" pitchFamily="18" charset="0"/>
              <a:cs typeface="Times New Roman" panose="02020603050405020304" pitchFamily="18" charset="0"/>
            </a:endParaRPr>
          </a:p>
          <a:p>
            <a:pPr marL="457200" lvl="0" indent="-317500" algn="just" rtl="0">
              <a:spcBef>
                <a:spcPts val="0"/>
              </a:spcBef>
              <a:spcAft>
                <a:spcPts val="0"/>
              </a:spcAft>
              <a:buClr>
                <a:srgbClr val="000000"/>
              </a:buClr>
              <a:buSzPts val="1400"/>
              <a:buChar char="●"/>
            </a:pPr>
            <a:r>
              <a:rPr lang="en" sz="1400" dirty="0">
                <a:solidFill>
                  <a:srgbClr val="000000"/>
                </a:solidFill>
                <a:latin typeface="Times New Roman" panose="02020603050405020304" pitchFamily="18" charset="0"/>
                <a:cs typeface="Times New Roman" panose="02020603050405020304" pitchFamily="18" charset="0"/>
              </a:rPr>
              <a:t>KNN is implemented using scikit-learn ‘</a:t>
            </a:r>
            <a:r>
              <a:rPr lang="en" sz="1400" dirty="0" err="1">
                <a:solidFill>
                  <a:srgbClr val="000000"/>
                </a:solidFill>
                <a:latin typeface="Times New Roman" panose="02020603050405020304" pitchFamily="18" charset="0"/>
                <a:cs typeface="Times New Roman" panose="02020603050405020304" pitchFamily="18" charset="0"/>
              </a:rPr>
              <a:t>KneighborsClassifier</a:t>
            </a:r>
            <a:r>
              <a:rPr lang="en" sz="1400" dirty="0">
                <a:solidFill>
                  <a:srgbClr val="000000"/>
                </a:solidFill>
                <a:latin typeface="Times New Roman" panose="02020603050405020304" pitchFamily="18" charset="0"/>
                <a:cs typeface="Times New Roman" panose="02020603050405020304" pitchFamily="18" charset="0"/>
              </a:rPr>
              <a:t>’.</a:t>
            </a:r>
            <a:endParaRPr sz="1400" dirty="0">
              <a:solidFill>
                <a:srgbClr val="000000"/>
              </a:solidFill>
              <a:latin typeface="Times New Roman" panose="02020603050405020304" pitchFamily="18" charset="0"/>
              <a:cs typeface="Times New Roman" panose="02020603050405020304" pitchFamily="18" charset="0"/>
            </a:endParaRPr>
          </a:p>
          <a:p>
            <a:pPr marL="457200" lvl="0" indent="-317500" algn="just" rtl="0">
              <a:spcBef>
                <a:spcPts val="0"/>
              </a:spcBef>
              <a:spcAft>
                <a:spcPts val="0"/>
              </a:spcAft>
              <a:buClr>
                <a:srgbClr val="000000"/>
              </a:buClr>
              <a:buSzPts val="1400"/>
              <a:buChar char="●"/>
            </a:pPr>
            <a:r>
              <a:rPr lang="en" sz="1400" dirty="0">
                <a:solidFill>
                  <a:srgbClr val="000000"/>
                </a:solidFill>
                <a:latin typeface="Times New Roman" panose="02020603050405020304" pitchFamily="18" charset="0"/>
                <a:cs typeface="Times New Roman" panose="02020603050405020304" pitchFamily="18" charset="0"/>
              </a:rPr>
              <a:t>Grid search is used to find best hyperparameters including number of neighbors and distance metrics options. </a:t>
            </a:r>
            <a:endParaRPr sz="1400" dirty="0">
              <a:solidFill>
                <a:srgbClr val="000000"/>
              </a:solidFill>
              <a:latin typeface="Times New Roman" panose="02020603050405020304" pitchFamily="18" charset="0"/>
              <a:cs typeface="Times New Roman" panose="02020603050405020304" pitchFamily="18" charset="0"/>
            </a:endParaRPr>
          </a:p>
          <a:p>
            <a:pPr marL="457200" lvl="0" indent="-317500" algn="just" rtl="0">
              <a:spcBef>
                <a:spcPts val="0"/>
              </a:spcBef>
              <a:spcAft>
                <a:spcPts val="0"/>
              </a:spcAft>
              <a:buClr>
                <a:srgbClr val="000000"/>
              </a:buClr>
              <a:buSzPts val="1400"/>
              <a:buChar char="●"/>
            </a:pPr>
            <a:r>
              <a:rPr lang="en" sz="1400" dirty="0">
                <a:solidFill>
                  <a:srgbClr val="000000"/>
                </a:solidFill>
                <a:latin typeface="Times New Roman" panose="02020603050405020304" pitchFamily="18" charset="0"/>
                <a:cs typeface="Times New Roman" panose="02020603050405020304" pitchFamily="18" charset="0"/>
              </a:rPr>
              <a:t>KNN is applied to original dataset and dataset with reduced features.</a:t>
            </a:r>
            <a:endParaRPr sz="1400" dirty="0">
              <a:solidFill>
                <a:srgbClr val="000000"/>
              </a:solidFill>
              <a:latin typeface="Times New Roman" panose="02020603050405020304" pitchFamily="18" charset="0"/>
              <a:cs typeface="Times New Roman" panose="02020603050405020304" pitchFamily="18" charset="0"/>
            </a:endParaRPr>
          </a:p>
        </p:txBody>
      </p:sp>
      <p:pic>
        <p:nvPicPr>
          <p:cNvPr id="78" name="Google Shape;78;p16"/>
          <p:cNvPicPr preferRelativeResize="0"/>
          <p:nvPr/>
        </p:nvPicPr>
        <p:blipFill>
          <a:blip r:embed="rId5">
            <a:alphaModFix/>
          </a:blip>
          <a:stretch>
            <a:fillRect/>
          </a:stretch>
        </p:blipFill>
        <p:spPr>
          <a:xfrm>
            <a:off x="0" y="4392475"/>
            <a:ext cx="9186900" cy="797600"/>
          </a:xfrm>
          <a:prstGeom prst="rect">
            <a:avLst/>
          </a:prstGeom>
          <a:noFill/>
          <a:ln>
            <a:noFill/>
          </a:ln>
        </p:spPr>
      </p:pic>
      <p:pic>
        <p:nvPicPr>
          <p:cNvPr id="2" name="Audio Recording Apr 16, 2021 at 2:30:29 PM" descr="Audio Recording Apr 16, 2021 at 2:30:29 PM">
            <a:hlinkClick r:id="" action="ppaction://media"/>
            <a:extLst>
              <a:ext uri="{FF2B5EF4-FFF2-40B4-BE49-F238E27FC236}">
                <a16:creationId xmlns:a16="http://schemas.microsoft.com/office/drawing/2014/main" id="{7E406D70-9659-B548-95A1-E9EB01FC49C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684977" y="4217788"/>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6073"/>
    </mc:Choice>
    <mc:Fallback xmlns="">
      <p:transition spd="slow" advTm="4607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2066" objId="2"/>
        <p14:stopEvt time="45434" objId="2"/>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ctrTitle"/>
          </p:nvPr>
        </p:nvSpPr>
        <p:spPr>
          <a:xfrm>
            <a:off x="1657450" y="279763"/>
            <a:ext cx="6098400" cy="577800"/>
          </a:xfrm>
          <a:prstGeom prst="rect">
            <a:avLst/>
          </a:prstGeom>
        </p:spPr>
        <p:txBody>
          <a:bodyPr spcFirstLastPara="1" wrap="square" lIns="91425" tIns="91425" rIns="91425" bIns="91425" anchor="b" anchorCtr="0">
            <a:normAutofit/>
          </a:bodyPr>
          <a:lstStyle/>
          <a:p>
            <a:pPr marL="0" lvl="0" indent="0" rtl="0">
              <a:spcBef>
                <a:spcPts val="0"/>
              </a:spcBef>
              <a:spcAft>
                <a:spcPts val="0"/>
              </a:spcAft>
              <a:buNone/>
            </a:pPr>
            <a:r>
              <a:rPr lang="en" sz="2000" b="1" u="sng" dirty="0">
                <a:latin typeface="Verdana"/>
                <a:ea typeface="Verdana"/>
                <a:cs typeface="Verdana"/>
                <a:sym typeface="Verdana"/>
              </a:rPr>
              <a:t>RESULTS</a:t>
            </a:r>
            <a:endParaRPr sz="2000" b="1" u="sng" dirty="0">
              <a:latin typeface="Verdana"/>
              <a:ea typeface="Verdana"/>
              <a:cs typeface="Verdana"/>
              <a:sym typeface="Verdana"/>
            </a:endParaRPr>
          </a:p>
        </p:txBody>
      </p:sp>
      <p:sp>
        <p:nvSpPr>
          <p:cNvPr id="104" name="Google Shape;104;p19"/>
          <p:cNvSpPr txBox="1">
            <a:spLocks noGrp="1"/>
          </p:cNvSpPr>
          <p:nvPr>
            <p:ph type="subTitle" idx="1"/>
          </p:nvPr>
        </p:nvSpPr>
        <p:spPr>
          <a:xfrm>
            <a:off x="-228825" y="985650"/>
            <a:ext cx="8723400" cy="37158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endParaRPr/>
          </a:p>
          <a:p>
            <a:pPr marL="0" lvl="0" indent="0" algn="ctr" rtl="0">
              <a:spcBef>
                <a:spcPts val="0"/>
              </a:spcBef>
              <a:spcAft>
                <a:spcPts val="0"/>
              </a:spcAft>
              <a:buNone/>
            </a:pPr>
            <a:endParaRPr/>
          </a:p>
        </p:txBody>
      </p:sp>
      <p:graphicFrame>
        <p:nvGraphicFramePr>
          <p:cNvPr id="105" name="Google Shape;105;p19"/>
          <p:cNvGraphicFramePr/>
          <p:nvPr>
            <p:extLst>
              <p:ext uri="{D42A27DB-BD31-4B8C-83A1-F6EECF244321}">
                <p14:modId xmlns:p14="http://schemas.microsoft.com/office/powerpoint/2010/main" val="3235406497"/>
              </p:ext>
            </p:extLst>
          </p:nvPr>
        </p:nvGraphicFramePr>
        <p:xfrm>
          <a:off x="743025" y="1241825"/>
          <a:ext cx="7706025" cy="2575935"/>
        </p:xfrm>
        <a:graphic>
          <a:graphicData uri="http://schemas.openxmlformats.org/drawingml/2006/table">
            <a:tbl>
              <a:tblPr>
                <a:noFill/>
                <a:tableStyleId>{F06DD4F0-ACA7-469A-81B6-065C9D861D6E}</a:tableStyleId>
              </a:tblPr>
              <a:tblGrid>
                <a:gridCol w="2568675">
                  <a:extLst>
                    <a:ext uri="{9D8B030D-6E8A-4147-A177-3AD203B41FA5}">
                      <a16:colId xmlns:a16="http://schemas.microsoft.com/office/drawing/2014/main" val="20000"/>
                    </a:ext>
                  </a:extLst>
                </a:gridCol>
                <a:gridCol w="2568675">
                  <a:extLst>
                    <a:ext uri="{9D8B030D-6E8A-4147-A177-3AD203B41FA5}">
                      <a16:colId xmlns:a16="http://schemas.microsoft.com/office/drawing/2014/main" val="20001"/>
                    </a:ext>
                  </a:extLst>
                </a:gridCol>
                <a:gridCol w="2568675">
                  <a:extLst>
                    <a:ext uri="{9D8B030D-6E8A-4147-A177-3AD203B41FA5}">
                      <a16:colId xmlns:a16="http://schemas.microsoft.com/office/drawing/2014/main" val="20002"/>
                    </a:ext>
                  </a:extLst>
                </a:gridCol>
              </a:tblGrid>
              <a:tr h="420175">
                <a:tc>
                  <a:txBody>
                    <a:bodyPr/>
                    <a:lstStyle/>
                    <a:p>
                      <a:pPr marL="0" lvl="0" indent="0" algn="ctr" rtl="0">
                        <a:spcBef>
                          <a:spcPts val="0"/>
                        </a:spcBef>
                        <a:spcAft>
                          <a:spcPts val="0"/>
                        </a:spcAft>
                        <a:buNone/>
                      </a:pPr>
                      <a:r>
                        <a:rPr lang="en" b="1"/>
                        <a:t>Metrics</a:t>
                      </a:r>
                      <a:endParaRPr b="1"/>
                    </a:p>
                  </a:txBody>
                  <a:tcPr marL="91425" marR="91425" marT="91425" marB="91425"/>
                </a:tc>
                <a:tc>
                  <a:txBody>
                    <a:bodyPr/>
                    <a:lstStyle/>
                    <a:p>
                      <a:pPr marL="0" lvl="0" indent="0" algn="ctr" rtl="0">
                        <a:spcBef>
                          <a:spcPts val="0"/>
                        </a:spcBef>
                        <a:spcAft>
                          <a:spcPts val="0"/>
                        </a:spcAft>
                        <a:buNone/>
                      </a:pPr>
                      <a:r>
                        <a:rPr lang="en" b="1">
                          <a:solidFill>
                            <a:schemeClr val="dk1"/>
                          </a:solidFill>
                        </a:rPr>
                        <a:t>Original Features</a:t>
                      </a:r>
                      <a:endParaRPr b="1"/>
                    </a:p>
                  </a:txBody>
                  <a:tcPr marL="91425" marR="91425" marT="91425" marB="91425"/>
                </a:tc>
                <a:tc>
                  <a:txBody>
                    <a:bodyPr/>
                    <a:lstStyle/>
                    <a:p>
                      <a:pPr marL="0" lvl="0" indent="0" algn="ctr" rtl="0">
                        <a:spcBef>
                          <a:spcPts val="0"/>
                        </a:spcBef>
                        <a:spcAft>
                          <a:spcPts val="0"/>
                        </a:spcAft>
                        <a:buNone/>
                      </a:pPr>
                      <a:r>
                        <a:rPr lang="en" b="1">
                          <a:solidFill>
                            <a:schemeClr val="dk1"/>
                          </a:solidFill>
                        </a:rPr>
                        <a:t>Reduced Features</a:t>
                      </a:r>
                      <a:endParaRPr b="1"/>
                    </a:p>
                  </a:txBody>
                  <a:tcPr marL="91425" marR="91425" marT="91425" marB="91425"/>
                </a:tc>
                <a:extLst>
                  <a:ext uri="{0D108BD9-81ED-4DB2-BD59-A6C34878D82A}">
                    <a16:rowId xmlns:a16="http://schemas.microsoft.com/office/drawing/2014/main" val="10000"/>
                  </a:ext>
                </a:extLst>
              </a:tr>
              <a:tr h="437000">
                <a:tc>
                  <a:txBody>
                    <a:bodyPr/>
                    <a:lstStyle/>
                    <a:p>
                      <a:pPr marL="0" lvl="0" indent="0" algn="ctr" rtl="0">
                        <a:spcBef>
                          <a:spcPts val="0"/>
                        </a:spcBef>
                        <a:spcAft>
                          <a:spcPts val="0"/>
                        </a:spcAft>
                        <a:buNone/>
                      </a:pPr>
                      <a:r>
                        <a:rPr lang="en"/>
                        <a:t>Number of Features</a:t>
                      </a:r>
                      <a:endParaRPr/>
                    </a:p>
                  </a:txBody>
                  <a:tcPr marL="91425" marR="91425" marT="91425" marB="91425"/>
                </a:tc>
                <a:tc>
                  <a:txBody>
                    <a:bodyPr/>
                    <a:lstStyle/>
                    <a:p>
                      <a:pPr marL="0" lvl="0" indent="0" algn="ctr" rtl="0">
                        <a:spcBef>
                          <a:spcPts val="0"/>
                        </a:spcBef>
                        <a:spcAft>
                          <a:spcPts val="0"/>
                        </a:spcAft>
                        <a:buNone/>
                      </a:pPr>
                      <a:r>
                        <a:rPr lang="en">
                          <a:solidFill>
                            <a:schemeClr val="dk1"/>
                          </a:solidFill>
                        </a:rPr>
                        <a:t>30</a:t>
                      </a:r>
                      <a:endParaRPr>
                        <a:solidFill>
                          <a:schemeClr val="dk1"/>
                        </a:solidFill>
                      </a:endParaRPr>
                    </a:p>
                  </a:txBody>
                  <a:tcPr marL="91425" marR="91425" marT="91425" marB="91425"/>
                </a:tc>
                <a:tc>
                  <a:txBody>
                    <a:bodyPr/>
                    <a:lstStyle/>
                    <a:p>
                      <a:pPr marL="0" lvl="0" indent="0" algn="ctr" rtl="0">
                        <a:spcBef>
                          <a:spcPts val="0"/>
                        </a:spcBef>
                        <a:spcAft>
                          <a:spcPts val="0"/>
                        </a:spcAft>
                        <a:buNone/>
                      </a:pPr>
                      <a:r>
                        <a:rPr lang="en">
                          <a:solidFill>
                            <a:schemeClr val="dk1"/>
                          </a:solidFill>
                        </a:rPr>
                        <a:t>6</a:t>
                      </a:r>
                      <a:endParaRPr>
                        <a:solidFill>
                          <a:schemeClr val="dk1"/>
                        </a:solidFill>
                      </a:endParaRPr>
                    </a:p>
                  </a:txBody>
                  <a:tcPr marL="91425" marR="91425" marT="91425" marB="91425"/>
                </a:tc>
                <a:extLst>
                  <a:ext uri="{0D108BD9-81ED-4DB2-BD59-A6C34878D82A}">
                    <a16:rowId xmlns:a16="http://schemas.microsoft.com/office/drawing/2014/main" val="10001"/>
                  </a:ext>
                </a:extLst>
              </a:tr>
              <a:tr h="379100">
                <a:tc>
                  <a:txBody>
                    <a:bodyPr/>
                    <a:lstStyle/>
                    <a:p>
                      <a:pPr marL="0" lvl="0" indent="0" algn="ctr" rtl="0">
                        <a:spcBef>
                          <a:spcPts val="0"/>
                        </a:spcBef>
                        <a:spcAft>
                          <a:spcPts val="0"/>
                        </a:spcAft>
                        <a:buNone/>
                      </a:pPr>
                      <a:r>
                        <a:rPr lang="en"/>
                        <a:t>Number of neighbors</a:t>
                      </a:r>
                      <a:endParaRPr/>
                    </a:p>
                  </a:txBody>
                  <a:tcPr marL="91425" marR="91425" marT="91425" marB="91425"/>
                </a:tc>
                <a:tc>
                  <a:txBody>
                    <a:bodyPr/>
                    <a:lstStyle/>
                    <a:p>
                      <a:pPr marL="0" lvl="0" indent="0" algn="ctr" rtl="0">
                        <a:spcBef>
                          <a:spcPts val="0"/>
                        </a:spcBef>
                        <a:spcAft>
                          <a:spcPts val="0"/>
                        </a:spcAft>
                        <a:buNone/>
                      </a:pPr>
                      <a:r>
                        <a:rPr lang="en"/>
                        <a:t>10</a:t>
                      </a:r>
                      <a:endParaRPr/>
                    </a:p>
                  </a:txBody>
                  <a:tcPr marL="91425" marR="91425" marT="91425" marB="91425"/>
                </a:tc>
                <a:tc>
                  <a:txBody>
                    <a:bodyPr/>
                    <a:lstStyle/>
                    <a:p>
                      <a:pPr marL="0" lvl="0" indent="0" algn="ctr" rtl="0">
                        <a:spcBef>
                          <a:spcPts val="0"/>
                        </a:spcBef>
                        <a:spcAft>
                          <a:spcPts val="0"/>
                        </a:spcAft>
                        <a:buNone/>
                      </a:pPr>
                      <a:r>
                        <a:rPr lang="en"/>
                        <a:t>7</a:t>
                      </a:r>
                      <a:endParaRPr/>
                    </a:p>
                  </a:txBody>
                  <a:tcPr marL="91425" marR="91425" marT="91425" marB="91425"/>
                </a:tc>
                <a:extLst>
                  <a:ext uri="{0D108BD9-81ED-4DB2-BD59-A6C34878D82A}">
                    <a16:rowId xmlns:a16="http://schemas.microsoft.com/office/drawing/2014/main" val="10002"/>
                  </a:ext>
                </a:extLst>
              </a:tr>
              <a:tr h="440850">
                <a:tc>
                  <a:txBody>
                    <a:bodyPr/>
                    <a:lstStyle/>
                    <a:p>
                      <a:pPr marL="0" lvl="0" indent="0" algn="ctr" rtl="0">
                        <a:spcBef>
                          <a:spcPts val="0"/>
                        </a:spcBef>
                        <a:spcAft>
                          <a:spcPts val="0"/>
                        </a:spcAft>
                        <a:buNone/>
                      </a:pPr>
                      <a:r>
                        <a:rPr lang="en"/>
                        <a:t>Training Time</a:t>
                      </a:r>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a:solidFill>
                            <a:schemeClr val="dk1"/>
                          </a:solidFill>
                        </a:rPr>
                        <a:t>0.0621</a:t>
                      </a:r>
                      <a:endParaRPr/>
                    </a:p>
                  </a:txBody>
                  <a:tcPr marL="91425" marR="91425" marT="91425" marB="91425"/>
                </a:tc>
                <a:tc>
                  <a:txBody>
                    <a:bodyPr/>
                    <a:lstStyle/>
                    <a:p>
                      <a:pPr marL="0" lvl="0" indent="0" algn="ctr" rtl="0">
                        <a:spcBef>
                          <a:spcPts val="0"/>
                        </a:spcBef>
                        <a:spcAft>
                          <a:spcPts val="0"/>
                        </a:spcAft>
                        <a:buClr>
                          <a:schemeClr val="dk1"/>
                        </a:buClr>
                        <a:buSzPts val="1100"/>
                        <a:buFont typeface="Arial"/>
                        <a:buNone/>
                      </a:pPr>
                      <a:r>
                        <a:rPr lang="en" dirty="0">
                          <a:solidFill>
                            <a:schemeClr val="dk1"/>
                          </a:solidFill>
                        </a:rPr>
                        <a:t>    0.00150</a:t>
                      </a:r>
                      <a:endParaRPr dirty="0"/>
                    </a:p>
                  </a:txBody>
                  <a:tcPr marL="91425" marR="91425" marT="91425" marB="91425"/>
                </a:tc>
                <a:extLst>
                  <a:ext uri="{0D108BD9-81ED-4DB2-BD59-A6C34878D82A}">
                    <a16:rowId xmlns:a16="http://schemas.microsoft.com/office/drawing/2014/main" val="10003"/>
                  </a:ext>
                </a:extLst>
              </a:tr>
              <a:tr h="440850">
                <a:tc>
                  <a:txBody>
                    <a:bodyPr/>
                    <a:lstStyle/>
                    <a:p>
                      <a:pPr marL="0" lvl="0" indent="0" algn="ctr" rtl="0">
                        <a:spcBef>
                          <a:spcPts val="0"/>
                        </a:spcBef>
                        <a:spcAft>
                          <a:spcPts val="0"/>
                        </a:spcAft>
                        <a:buNone/>
                      </a:pPr>
                      <a:r>
                        <a:rPr lang="en"/>
                        <a:t>Accuracy</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dirty="0">
                          <a:solidFill>
                            <a:srgbClr val="FF0000"/>
                          </a:solidFill>
                        </a:rPr>
                        <a:t>95%</a:t>
                      </a:r>
                      <a:endParaRPr dirty="0">
                        <a:solidFill>
                          <a:srgbClr val="FF0000"/>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dirty="0">
                          <a:solidFill>
                            <a:srgbClr val="FF0000"/>
                          </a:solidFill>
                        </a:rPr>
                        <a:t>87%</a:t>
                      </a:r>
                      <a:endParaRPr dirty="0">
                        <a:solidFill>
                          <a:srgbClr val="FF0000"/>
                        </a:solidFill>
                      </a:endParaRPr>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4"/>
                  </a:ext>
                </a:extLst>
              </a:tr>
              <a:tr h="440850">
                <a:tc>
                  <a:txBody>
                    <a:bodyPr/>
                    <a:lstStyle/>
                    <a:p>
                      <a:pPr marL="0" lvl="0" indent="0" algn="ctr" rtl="0">
                        <a:spcBef>
                          <a:spcPts val="0"/>
                        </a:spcBef>
                        <a:spcAft>
                          <a:spcPts val="0"/>
                        </a:spcAft>
                        <a:buNone/>
                      </a:pPr>
                      <a:r>
                        <a:rPr lang="en"/>
                        <a:t>F1-score</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0.94</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dirty="0"/>
                        <a:t>0.86</a:t>
                      </a:r>
                      <a:endParaRPr dirty="0"/>
                    </a:p>
                  </a:txBody>
                  <a:tcPr marL="91425" marR="91425" marT="91425" marB="91425">
                    <a:lnL w="9525" cap="flat" cmpd="sng">
                      <a:solidFill>
                        <a:srgbClr val="9E9E9E"/>
                      </a:solidFill>
                      <a:prstDash val="solid"/>
                      <a:round/>
                      <a:headEnd type="none" w="sm" len="sm"/>
                      <a:tailEnd type="none" w="sm" len="sm"/>
                    </a:lnL>
                  </a:tcPr>
                </a:tc>
                <a:extLst>
                  <a:ext uri="{0D108BD9-81ED-4DB2-BD59-A6C34878D82A}">
                    <a16:rowId xmlns:a16="http://schemas.microsoft.com/office/drawing/2014/main" val="10005"/>
                  </a:ext>
                </a:extLst>
              </a:tr>
            </a:tbl>
          </a:graphicData>
        </a:graphic>
      </p:graphicFrame>
      <p:pic>
        <p:nvPicPr>
          <p:cNvPr id="106" name="Google Shape;106;p19"/>
          <p:cNvPicPr preferRelativeResize="0"/>
          <p:nvPr/>
        </p:nvPicPr>
        <p:blipFill>
          <a:blip r:embed="rId5">
            <a:alphaModFix/>
          </a:blip>
          <a:stretch>
            <a:fillRect/>
          </a:stretch>
        </p:blipFill>
        <p:spPr>
          <a:xfrm>
            <a:off x="0" y="4345900"/>
            <a:ext cx="9186900" cy="797600"/>
          </a:xfrm>
          <a:prstGeom prst="rect">
            <a:avLst/>
          </a:prstGeom>
          <a:noFill/>
          <a:ln>
            <a:noFill/>
          </a:ln>
        </p:spPr>
      </p:pic>
      <p:pic>
        <p:nvPicPr>
          <p:cNvPr id="2" name="Audio Recording Apr 16, 2021 at 2:40:14 PM" descr="Audio Recording Apr 16, 2021 at 2:40:14 PM">
            <a:hlinkClick r:id="" action="ppaction://media"/>
            <a:extLst>
              <a:ext uri="{FF2B5EF4-FFF2-40B4-BE49-F238E27FC236}">
                <a16:creationId xmlns:a16="http://schemas.microsoft.com/office/drawing/2014/main" id="{EA0F2999-EAB1-E64B-B2CC-C78CB90FC98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681775" y="43459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311"/>
    </mc:Choice>
    <mc:Fallback xmlns="">
      <p:transition spd="slow" advTm="22311"/>
    </mc:Fallback>
  </mc:AlternateContent>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632" objId="2"/>
        <p14:stopEvt time="21782" objId="2"/>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ctrTitle"/>
          </p:nvPr>
        </p:nvSpPr>
        <p:spPr>
          <a:xfrm>
            <a:off x="1215261" y="35300"/>
            <a:ext cx="7143300" cy="51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endParaRPr sz="2000" b="1" dirty="0">
              <a:latin typeface="Verdana"/>
              <a:ea typeface="Verdana"/>
              <a:cs typeface="Verdana"/>
              <a:sym typeface="Verdana"/>
            </a:endParaRPr>
          </a:p>
          <a:p>
            <a:pPr marL="0" lvl="0" indent="0" algn="ctr" rtl="0">
              <a:spcBef>
                <a:spcPts val="0"/>
              </a:spcBef>
              <a:spcAft>
                <a:spcPts val="0"/>
              </a:spcAft>
              <a:buSzPts val="990"/>
              <a:buNone/>
            </a:pPr>
            <a:endParaRPr sz="2000" b="1" dirty="0">
              <a:latin typeface="Verdana"/>
              <a:ea typeface="Verdana"/>
              <a:cs typeface="Verdana"/>
              <a:sym typeface="Verdana"/>
            </a:endParaRPr>
          </a:p>
          <a:p>
            <a:pPr marL="0" lvl="0" indent="0" rtl="0">
              <a:spcBef>
                <a:spcPts val="0"/>
              </a:spcBef>
              <a:spcAft>
                <a:spcPts val="0"/>
              </a:spcAft>
              <a:buSzPts val="990"/>
              <a:buNone/>
            </a:pPr>
            <a:r>
              <a:rPr lang="en" sz="2000" b="1" u="sng" dirty="0">
                <a:latin typeface="Verdana"/>
                <a:ea typeface="Verdana"/>
                <a:cs typeface="Verdana"/>
                <a:sym typeface="Verdana"/>
              </a:rPr>
              <a:t>COMPARISON-CONFUSION MATRIX</a:t>
            </a:r>
            <a:endParaRPr sz="2000" b="1" u="sng" dirty="0">
              <a:latin typeface="Verdana"/>
              <a:ea typeface="Verdana"/>
              <a:cs typeface="Verdana"/>
              <a:sym typeface="Verdana"/>
            </a:endParaRPr>
          </a:p>
        </p:txBody>
      </p:sp>
      <p:sp>
        <p:nvSpPr>
          <p:cNvPr id="93" name="Google Shape;93;p18"/>
          <p:cNvSpPr txBox="1"/>
          <p:nvPr/>
        </p:nvSpPr>
        <p:spPr>
          <a:xfrm>
            <a:off x="3383300" y="933950"/>
            <a:ext cx="2059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p>
        </p:txBody>
      </p:sp>
      <p:sp>
        <p:nvSpPr>
          <p:cNvPr id="94" name="Google Shape;94;p18"/>
          <p:cNvSpPr txBox="1"/>
          <p:nvPr/>
        </p:nvSpPr>
        <p:spPr>
          <a:xfrm>
            <a:off x="0" y="1561013"/>
            <a:ext cx="17451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K</a:t>
            </a:r>
            <a:endParaRPr/>
          </a:p>
          <a:p>
            <a:pPr marL="0" lvl="0" indent="0" algn="l" rtl="0">
              <a:spcBef>
                <a:spcPts val="0"/>
              </a:spcBef>
              <a:spcAft>
                <a:spcPts val="0"/>
              </a:spcAft>
              <a:buNone/>
            </a:pPr>
            <a:r>
              <a:rPr lang="en"/>
              <a:t>N</a:t>
            </a:r>
            <a:endParaRPr/>
          </a:p>
          <a:p>
            <a:pPr marL="0" lvl="0" indent="0" algn="l" rtl="0">
              <a:spcBef>
                <a:spcPts val="0"/>
              </a:spcBef>
              <a:spcAft>
                <a:spcPts val="0"/>
              </a:spcAft>
              <a:buNone/>
            </a:pPr>
            <a:r>
              <a:rPr lang="en"/>
              <a:t>N</a:t>
            </a:r>
            <a:endParaRPr/>
          </a:p>
        </p:txBody>
      </p:sp>
      <p:pic>
        <p:nvPicPr>
          <p:cNvPr id="95" name="Google Shape;95;p18"/>
          <p:cNvPicPr preferRelativeResize="0"/>
          <p:nvPr/>
        </p:nvPicPr>
        <p:blipFill>
          <a:blip r:embed="rId5">
            <a:alphaModFix/>
          </a:blip>
          <a:stretch>
            <a:fillRect/>
          </a:stretch>
        </p:blipFill>
        <p:spPr>
          <a:xfrm>
            <a:off x="493966" y="787450"/>
            <a:ext cx="3795556" cy="2378426"/>
          </a:xfrm>
          <a:prstGeom prst="rect">
            <a:avLst/>
          </a:prstGeom>
          <a:noFill/>
          <a:ln w="9525" cap="flat" cmpd="sng">
            <a:solidFill>
              <a:srgbClr val="666666"/>
            </a:solidFill>
            <a:prstDash val="solid"/>
            <a:round/>
            <a:headEnd type="none" w="sm" len="sm"/>
            <a:tailEnd type="none" w="sm" len="sm"/>
          </a:ln>
        </p:spPr>
      </p:pic>
      <p:pic>
        <p:nvPicPr>
          <p:cNvPr id="96" name="Google Shape;96;p18"/>
          <p:cNvPicPr preferRelativeResize="0"/>
          <p:nvPr/>
        </p:nvPicPr>
        <p:blipFill>
          <a:blip r:embed="rId6">
            <a:alphaModFix/>
          </a:blip>
          <a:stretch>
            <a:fillRect/>
          </a:stretch>
        </p:blipFill>
        <p:spPr>
          <a:xfrm>
            <a:off x="4854479" y="787450"/>
            <a:ext cx="4119400" cy="2378425"/>
          </a:xfrm>
          <a:prstGeom prst="rect">
            <a:avLst/>
          </a:prstGeom>
          <a:noFill/>
          <a:ln w="9525" cap="flat" cmpd="sng">
            <a:solidFill>
              <a:srgbClr val="666666"/>
            </a:solidFill>
            <a:prstDash val="solid"/>
            <a:round/>
            <a:headEnd type="none" w="sm" len="sm"/>
            <a:tailEnd type="none" w="sm" len="sm"/>
          </a:ln>
        </p:spPr>
      </p:pic>
      <p:pic>
        <p:nvPicPr>
          <p:cNvPr id="97" name="Google Shape;97;p18"/>
          <p:cNvPicPr preferRelativeResize="0"/>
          <p:nvPr/>
        </p:nvPicPr>
        <p:blipFill>
          <a:blip r:embed="rId7">
            <a:alphaModFix/>
          </a:blip>
          <a:stretch>
            <a:fillRect/>
          </a:stretch>
        </p:blipFill>
        <p:spPr>
          <a:xfrm>
            <a:off x="583402" y="3196830"/>
            <a:ext cx="3522024" cy="1652950"/>
          </a:xfrm>
          <a:prstGeom prst="rect">
            <a:avLst/>
          </a:prstGeom>
          <a:noFill/>
          <a:ln w="9525" cap="flat" cmpd="sng">
            <a:solidFill>
              <a:srgbClr val="CCCCCC"/>
            </a:solidFill>
            <a:prstDash val="solid"/>
            <a:round/>
            <a:headEnd type="none" w="sm" len="sm"/>
            <a:tailEnd type="none" w="sm" len="sm"/>
          </a:ln>
        </p:spPr>
      </p:pic>
      <p:pic>
        <p:nvPicPr>
          <p:cNvPr id="98" name="Google Shape;98;p18"/>
          <p:cNvPicPr preferRelativeResize="0"/>
          <p:nvPr/>
        </p:nvPicPr>
        <p:blipFill>
          <a:blip r:embed="rId8">
            <a:alphaModFix/>
          </a:blip>
          <a:stretch>
            <a:fillRect/>
          </a:stretch>
        </p:blipFill>
        <p:spPr>
          <a:xfrm>
            <a:off x="5038575" y="3175565"/>
            <a:ext cx="3700900" cy="1728150"/>
          </a:xfrm>
          <a:prstGeom prst="rect">
            <a:avLst/>
          </a:prstGeom>
          <a:noFill/>
          <a:ln w="9525" cap="flat" cmpd="sng">
            <a:solidFill>
              <a:srgbClr val="B7B7B7"/>
            </a:solidFill>
            <a:prstDash val="solid"/>
            <a:round/>
            <a:headEnd type="none" w="sm" len="sm"/>
            <a:tailEnd type="none" w="sm" len="sm"/>
          </a:ln>
        </p:spPr>
      </p:pic>
      <p:sp>
        <p:nvSpPr>
          <p:cNvPr id="2" name="Rectangle 1">
            <a:extLst>
              <a:ext uri="{FF2B5EF4-FFF2-40B4-BE49-F238E27FC236}">
                <a16:creationId xmlns:a16="http://schemas.microsoft.com/office/drawing/2014/main" id="{81EE8BC5-33B0-1842-9D57-F93889414DF9}"/>
              </a:ext>
            </a:extLst>
          </p:cNvPr>
          <p:cNvSpPr/>
          <p:nvPr/>
        </p:nvSpPr>
        <p:spPr>
          <a:xfrm>
            <a:off x="15949" y="1561013"/>
            <a:ext cx="308344" cy="831300"/>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KNN</a:t>
            </a:r>
          </a:p>
        </p:txBody>
      </p:sp>
      <p:sp>
        <p:nvSpPr>
          <p:cNvPr id="11" name="Rectangle 10">
            <a:extLst>
              <a:ext uri="{FF2B5EF4-FFF2-40B4-BE49-F238E27FC236}">
                <a16:creationId xmlns:a16="http://schemas.microsoft.com/office/drawing/2014/main" id="{4DB819A1-CDF1-9640-BBDD-CAB7ED5F832A}"/>
              </a:ext>
            </a:extLst>
          </p:cNvPr>
          <p:cNvSpPr/>
          <p:nvPr/>
        </p:nvSpPr>
        <p:spPr>
          <a:xfrm>
            <a:off x="4485706" y="1547976"/>
            <a:ext cx="308344" cy="1301549"/>
          </a:xfrm>
          <a:prstGeom prst="rect">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dirty="0"/>
              <a:t>k-KNN</a:t>
            </a:r>
          </a:p>
        </p:txBody>
      </p:sp>
      <p:pic>
        <p:nvPicPr>
          <p:cNvPr id="5" name="Audio Recording Apr 16, 2021 at 3:30:13 PM" descr="Audio Recording Apr 16, 2021 at 3:30:13 PM">
            <a:hlinkClick r:id="" action="ppaction://media"/>
            <a:extLst>
              <a:ext uri="{FF2B5EF4-FFF2-40B4-BE49-F238E27FC236}">
                <a16:creationId xmlns:a16="http://schemas.microsoft.com/office/drawing/2014/main" id="{CEDC497E-903B-204D-B784-F4D7DF68A5A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4203276" y="42954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6818"/>
    </mc:Choice>
    <mc:Fallback xmlns="">
      <p:transition spd="slow" advTm="1681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07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extLst>
    <p:ext uri="{E180D4A7-C9FB-4DFB-919C-405C955672EB}">
      <p14:showEvtLst xmlns:p14="http://schemas.microsoft.com/office/powerpoint/2010/main">
        <p14:playEvt time="1821" objId="3"/>
        <p14:stopEvt time="6147" objId="3"/>
        <p14:playEvt time="10837" objId="3"/>
        <p14:stopEvt time="15154" objId="3"/>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ctrTitle"/>
          </p:nvPr>
        </p:nvSpPr>
        <p:spPr>
          <a:xfrm>
            <a:off x="1200600" y="293718"/>
            <a:ext cx="6742800" cy="415500"/>
          </a:xfrm>
          <a:prstGeom prst="rect">
            <a:avLst/>
          </a:prstGeom>
        </p:spPr>
        <p:txBody>
          <a:bodyPr spcFirstLastPara="1" wrap="square" lIns="91425" tIns="91425" rIns="91425" bIns="91425" anchor="b" anchorCtr="0">
            <a:noAutofit/>
          </a:bodyPr>
          <a:lstStyle/>
          <a:p>
            <a:pPr marL="0" lvl="0" indent="0" rtl="0">
              <a:spcBef>
                <a:spcPts val="0"/>
              </a:spcBef>
              <a:spcAft>
                <a:spcPts val="0"/>
              </a:spcAft>
              <a:buSzPts val="990"/>
              <a:buNone/>
            </a:pPr>
            <a:r>
              <a:rPr lang="en" sz="2000" b="1" u="sng" dirty="0">
                <a:latin typeface="Verdana"/>
                <a:ea typeface="Verdana"/>
                <a:cs typeface="Verdana"/>
                <a:sym typeface="Verdana"/>
              </a:rPr>
              <a:t>COMPARISON</a:t>
            </a:r>
            <a:endParaRPr sz="2000" b="1" u="sng" dirty="0">
              <a:latin typeface="Verdana"/>
              <a:ea typeface="Verdana"/>
              <a:cs typeface="Verdana"/>
              <a:sym typeface="Verdana"/>
            </a:endParaRPr>
          </a:p>
        </p:txBody>
      </p:sp>
      <p:sp>
        <p:nvSpPr>
          <p:cNvPr id="84" name="Google Shape;84;p17"/>
          <p:cNvSpPr txBox="1">
            <a:spLocks noGrp="1"/>
          </p:cNvSpPr>
          <p:nvPr>
            <p:ph type="subTitle" idx="1"/>
          </p:nvPr>
        </p:nvSpPr>
        <p:spPr>
          <a:xfrm>
            <a:off x="372140" y="865775"/>
            <a:ext cx="8517960" cy="3715800"/>
          </a:xfrm>
          <a:prstGeom prst="rect">
            <a:avLst/>
          </a:prstGeom>
        </p:spPr>
        <p:txBody>
          <a:bodyPr spcFirstLastPara="1" wrap="square" lIns="91425" tIns="91425" rIns="91425" bIns="91425" anchor="t" anchorCtr="0">
            <a:normAutofit lnSpcReduction="10000"/>
          </a:bodyPr>
          <a:lstStyle/>
          <a:p>
            <a:pPr marL="0" lvl="0" indent="0" algn="ctr" rtl="0">
              <a:spcBef>
                <a:spcPts val="0"/>
              </a:spcBef>
              <a:spcAft>
                <a:spcPts val="0"/>
              </a:spcAft>
              <a:buNone/>
            </a:pPr>
            <a:endParaRPr dirty="0"/>
          </a:p>
          <a:p>
            <a:pPr marL="0" lvl="0" indent="0" algn="ctr"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lang="en-US" sz="1500" u="sng" dirty="0">
              <a:solidFill>
                <a:srgbClr val="000000"/>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n-US" sz="1500" u="sng" dirty="0">
              <a:solidFill>
                <a:srgbClr val="000000"/>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endParaRPr lang="en-US" sz="1500" u="sng" dirty="0">
              <a:solidFill>
                <a:srgbClr val="000000"/>
              </a:solidFill>
              <a:latin typeface="Times New Roman" panose="02020603050405020304" pitchFamily="18" charset="0"/>
              <a:cs typeface="Times New Roman" panose="02020603050405020304" pitchFamily="18" charset="0"/>
            </a:endParaRPr>
          </a:p>
          <a:p>
            <a:pPr marL="0" lvl="0" indent="0" algn="l" rtl="0">
              <a:spcBef>
                <a:spcPts val="0"/>
              </a:spcBef>
              <a:spcAft>
                <a:spcPts val="0"/>
              </a:spcAft>
              <a:buNone/>
            </a:pPr>
            <a:r>
              <a:rPr lang="en-US" sz="1500" u="sng" dirty="0">
                <a:solidFill>
                  <a:srgbClr val="000000"/>
                </a:solidFill>
                <a:latin typeface="Times New Roman" panose="02020603050405020304" pitchFamily="18" charset="0"/>
                <a:cs typeface="Times New Roman" panose="02020603050405020304" pitchFamily="18" charset="0"/>
              </a:rPr>
              <a:t>Observations</a:t>
            </a:r>
            <a:endParaRPr sz="1500" u="sng" dirty="0">
              <a:solidFill>
                <a:srgbClr val="000000"/>
              </a:solidFill>
              <a:latin typeface="Times New Roman" panose="02020603050405020304" pitchFamily="18" charset="0"/>
              <a:cs typeface="Times New Roman" panose="02020603050405020304" pitchFamily="18" charset="0"/>
            </a:endParaRPr>
          </a:p>
          <a:p>
            <a:pPr marL="457200" lvl="0" indent="-323850" algn="l" rtl="0">
              <a:spcBef>
                <a:spcPts val="0"/>
              </a:spcBef>
              <a:spcAft>
                <a:spcPts val="0"/>
              </a:spcAft>
              <a:buClr>
                <a:srgbClr val="000000"/>
              </a:buClr>
              <a:buSzPts val="1500"/>
              <a:buChar char="●"/>
            </a:pPr>
            <a:r>
              <a:rPr lang="en" sz="1500" dirty="0">
                <a:solidFill>
                  <a:srgbClr val="000000"/>
                </a:solidFill>
                <a:latin typeface="Times New Roman" panose="02020603050405020304" pitchFamily="18" charset="0"/>
                <a:cs typeface="Times New Roman" panose="02020603050405020304" pitchFamily="18" charset="0"/>
              </a:rPr>
              <a:t>KNN has higher accuracy than k-SVM. </a:t>
            </a:r>
          </a:p>
          <a:p>
            <a:pPr marL="457200" lvl="0" indent="-323850" algn="l" rtl="0">
              <a:spcBef>
                <a:spcPts val="0"/>
              </a:spcBef>
              <a:spcAft>
                <a:spcPts val="0"/>
              </a:spcAft>
              <a:buClr>
                <a:srgbClr val="000000"/>
              </a:buClr>
              <a:buSzPts val="1500"/>
              <a:buChar char="●"/>
            </a:pPr>
            <a:r>
              <a:rPr lang="en" sz="1500" dirty="0">
                <a:solidFill>
                  <a:srgbClr val="000000"/>
                </a:solidFill>
                <a:latin typeface="Times New Roman" panose="02020603050405020304" pitchFamily="18" charset="0"/>
                <a:cs typeface="Times New Roman" panose="02020603050405020304" pitchFamily="18" charset="0"/>
              </a:rPr>
              <a:t>KNN when implemented with a same pipeline even has a reduced accuracy.</a:t>
            </a:r>
            <a:endParaRPr sz="1500" dirty="0">
              <a:solidFill>
                <a:srgbClr val="000000"/>
              </a:solidFill>
              <a:latin typeface="Times New Roman" panose="02020603050405020304" pitchFamily="18" charset="0"/>
              <a:cs typeface="Times New Roman" panose="02020603050405020304" pitchFamily="18" charset="0"/>
            </a:endParaRPr>
          </a:p>
          <a:p>
            <a:pPr marL="457200" lvl="0" indent="-323850" algn="l" rtl="0">
              <a:spcBef>
                <a:spcPts val="0"/>
              </a:spcBef>
              <a:spcAft>
                <a:spcPts val="0"/>
              </a:spcAft>
              <a:buClr>
                <a:srgbClr val="000000"/>
              </a:buClr>
              <a:buSzPts val="1500"/>
              <a:buChar char="●"/>
            </a:pPr>
            <a:r>
              <a:rPr lang="en" sz="1500" dirty="0">
                <a:solidFill>
                  <a:srgbClr val="000000"/>
                </a:solidFill>
                <a:latin typeface="Times New Roman" panose="02020603050405020304" pitchFamily="18" charset="0"/>
                <a:cs typeface="Times New Roman" panose="02020603050405020304" pitchFamily="18" charset="0"/>
              </a:rPr>
              <a:t>Computational time is small when reduced features are used.</a:t>
            </a:r>
            <a:endParaRPr sz="1500" dirty="0">
              <a:solidFill>
                <a:srgbClr val="000000"/>
              </a:solidFill>
              <a:latin typeface="Times New Roman" panose="02020603050405020304" pitchFamily="18" charset="0"/>
              <a:cs typeface="Times New Roman" panose="02020603050405020304" pitchFamily="18" charset="0"/>
            </a:endParaRPr>
          </a:p>
          <a:p>
            <a:pPr marL="457200" lvl="0" indent="-323850" algn="l" rtl="0">
              <a:spcBef>
                <a:spcPts val="0"/>
              </a:spcBef>
              <a:spcAft>
                <a:spcPts val="0"/>
              </a:spcAft>
              <a:buClr>
                <a:srgbClr val="000000"/>
              </a:buClr>
              <a:buSzPts val="1500"/>
              <a:buChar char="●"/>
            </a:pPr>
            <a:r>
              <a:rPr lang="en" sz="1500" dirty="0">
                <a:solidFill>
                  <a:srgbClr val="000000"/>
                </a:solidFill>
                <a:latin typeface="Times New Roman" panose="02020603050405020304" pitchFamily="18" charset="0"/>
                <a:cs typeface="Times New Roman" panose="02020603050405020304" pitchFamily="18" charset="0"/>
              </a:rPr>
              <a:t>KNN does not respond well with a reduced set of features</a:t>
            </a:r>
            <a:r>
              <a:rPr lang="en" sz="1500" dirty="0">
                <a:solidFill>
                  <a:srgbClr val="000000"/>
                </a:solidFill>
              </a:rPr>
              <a:t>.</a:t>
            </a:r>
            <a:endParaRPr sz="1500" dirty="0">
              <a:solidFill>
                <a:srgbClr val="000000"/>
              </a:solidFill>
            </a:endParaRPr>
          </a:p>
        </p:txBody>
      </p:sp>
      <p:graphicFrame>
        <p:nvGraphicFramePr>
          <p:cNvPr id="85" name="Google Shape;85;p17"/>
          <p:cNvGraphicFramePr/>
          <p:nvPr>
            <p:extLst>
              <p:ext uri="{D42A27DB-BD31-4B8C-83A1-F6EECF244321}">
                <p14:modId xmlns:p14="http://schemas.microsoft.com/office/powerpoint/2010/main" val="745722536"/>
              </p:ext>
            </p:extLst>
          </p:nvPr>
        </p:nvGraphicFramePr>
        <p:xfrm>
          <a:off x="2098525" y="1178890"/>
          <a:ext cx="4699325" cy="1829230"/>
        </p:xfrm>
        <a:graphic>
          <a:graphicData uri="http://schemas.openxmlformats.org/drawingml/2006/table">
            <a:tbl>
              <a:tblPr>
                <a:noFill/>
                <a:tableStyleId>{F06DD4F0-ACA7-469A-81B6-065C9D861D6E}</a:tableStyleId>
              </a:tblPr>
              <a:tblGrid>
                <a:gridCol w="1434450">
                  <a:extLst>
                    <a:ext uri="{9D8B030D-6E8A-4147-A177-3AD203B41FA5}">
                      <a16:colId xmlns:a16="http://schemas.microsoft.com/office/drawing/2014/main" val="20000"/>
                    </a:ext>
                  </a:extLst>
                </a:gridCol>
                <a:gridCol w="1007127">
                  <a:extLst>
                    <a:ext uri="{9D8B030D-6E8A-4147-A177-3AD203B41FA5}">
                      <a16:colId xmlns:a16="http://schemas.microsoft.com/office/drawing/2014/main" val="20001"/>
                    </a:ext>
                  </a:extLst>
                </a:gridCol>
                <a:gridCol w="1082923">
                  <a:extLst>
                    <a:ext uri="{9D8B030D-6E8A-4147-A177-3AD203B41FA5}">
                      <a16:colId xmlns:a16="http://schemas.microsoft.com/office/drawing/2014/main" val="20002"/>
                    </a:ext>
                  </a:extLst>
                </a:gridCol>
                <a:gridCol w="1174825">
                  <a:extLst>
                    <a:ext uri="{9D8B030D-6E8A-4147-A177-3AD203B41FA5}">
                      <a16:colId xmlns:a16="http://schemas.microsoft.com/office/drawing/2014/main" val="20003"/>
                    </a:ext>
                  </a:extLst>
                </a:gridCol>
              </a:tblGrid>
              <a:tr h="396200">
                <a:tc>
                  <a:txBody>
                    <a:bodyPr/>
                    <a:lstStyle/>
                    <a:p>
                      <a:pPr marL="0" lvl="0" indent="0" algn="ctr" rtl="0">
                        <a:spcBef>
                          <a:spcPts val="0"/>
                        </a:spcBef>
                        <a:spcAft>
                          <a:spcPts val="0"/>
                        </a:spcAft>
                        <a:buNone/>
                      </a:pPr>
                      <a:r>
                        <a:rPr lang="en" b="1" dirty="0"/>
                        <a:t>Metrics</a:t>
                      </a:r>
                      <a:endParaRPr b="1" dirty="0"/>
                    </a:p>
                  </a:txBody>
                  <a:tcPr marL="91425" marR="91425" marT="91425" marB="91425"/>
                </a:tc>
                <a:tc>
                  <a:txBody>
                    <a:bodyPr/>
                    <a:lstStyle/>
                    <a:p>
                      <a:pPr marL="0" lvl="0" indent="0" algn="ctr" rtl="0">
                        <a:spcBef>
                          <a:spcPts val="0"/>
                        </a:spcBef>
                        <a:spcAft>
                          <a:spcPts val="0"/>
                        </a:spcAft>
                        <a:buNone/>
                      </a:pPr>
                      <a:r>
                        <a:rPr lang="en" b="1" dirty="0">
                          <a:solidFill>
                            <a:schemeClr val="dk1"/>
                          </a:solidFill>
                        </a:rPr>
                        <a:t> k-SVM</a:t>
                      </a:r>
                      <a:endParaRPr b="1" dirty="0"/>
                    </a:p>
                  </a:txBody>
                  <a:tcPr marL="91425" marR="91425" marT="91425" marB="91425"/>
                </a:tc>
                <a:tc>
                  <a:txBody>
                    <a:bodyPr/>
                    <a:lstStyle/>
                    <a:p>
                      <a:pPr marL="0" lvl="0" indent="0" algn="ctr" rtl="0">
                        <a:spcBef>
                          <a:spcPts val="0"/>
                        </a:spcBef>
                        <a:spcAft>
                          <a:spcPts val="0"/>
                        </a:spcAft>
                        <a:buNone/>
                      </a:pPr>
                      <a:r>
                        <a:rPr lang="en" b="1" dirty="0">
                          <a:solidFill>
                            <a:schemeClr val="dk1"/>
                          </a:solidFill>
                        </a:rPr>
                        <a:t>   KNN</a:t>
                      </a:r>
                      <a:endParaRPr b="1" dirty="0"/>
                    </a:p>
                  </a:txBody>
                  <a:tcPr marL="91425" marR="91425" marT="91425" marB="91425"/>
                </a:tc>
                <a:tc>
                  <a:txBody>
                    <a:bodyPr/>
                    <a:lstStyle/>
                    <a:p>
                      <a:pPr marL="0" lvl="0" indent="0" algn="ctr" rtl="0">
                        <a:spcBef>
                          <a:spcPts val="0"/>
                        </a:spcBef>
                        <a:spcAft>
                          <a:spcPts val="0"/>
                        </a:spcAft>
                        <a:buNone/>
                      </a:pPr>
                      <a:r>
                        <a:rPr lang="en" b="1" dirty="0">
                          <a:solidFill>
                            <a:schemeClr val="dk1"/>
                          </a:solidFill>
                        </a:rPr>
                        <a:t>  k-KNN</a:t>
                      </a:r>
                      <a:endParaRPr b="1" dirty="0">
                        <a:solidFill>
                          <a:schemeClr val="dk1"/>
                        </a:solidFill>
                      </a:endParaRPr>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416575">
                <a:tc>
                  <a:txBody>
                    <a:bodyPr/>
                    <a:lstStyle/>
                    <a:p>
                      <a:pPr marL="0" lvl="0" indent="0" algn="ctr" rtl="0">
                        <a:spcBef>
                          <a:spcPts val="0"/>
                        </a:spcBef>
                        <a:spcAft>
                          <a:spcPts val="0"/>
                        </a:spcAft>
                        <a:buNone/>
                      </a:pPr>
                      <a:r>
                        <a:rPr lang="en-US" dirty="0"/>
                        <a:t>Number of features</a:t>
                      </a:r>
                      <a:endParaRPr dirty="0"/>
                    </a:p>
                  </a:txBody>
                  <a:tcPr marL="91425" marR="91425" marT="91425" marB="91425"/>
                </a:tc>
                <a:tc>
                  <a:txBody>
                    <a:bodyPr/>
                    <a:lstStyle/>
                    <a:p>
                      <a:pPr marL="0" lvl="0" indent="0" algn="ctr" rtl="0">
                        <a:spcBef>
                          <a:spcPts val="0"/>
                        </a:spcBef>
                        <a:spcAft>
                          <a:spcPts val="0"/>
                        </a:spcAft>
                        <a:buNone/>
                      </a:pPr>
                      <a:r>
                        <a:rPr lang="en-US" dirty="0"/>
                        <a:t>6</a:t>
                      </a:r>
                      <a:endParaRPr dirty="0"/>
                    </a:p>
                  </a:txBody>
                  <a:tcPr marL="91425" marR="91425" marT="91425" marB="91425"/>
                </a:tc>
                <a:tc>
                  <a:txBody>
                    <a:bodyPr/>
                    <a:lstStyle/>
                    <a:p>
                      <a:pPr marL="0" lvl="0" indent="0" algn="ctr" rtl="0">
                        <a:spcBef>
                          <a:spcPts val="0"/>
                        </a:spcBef>
                        <a:spcAft>
                          <a:spcPts val="0"/>
                        </a:spcAft>
                        <a:buNone/>
                      </a:pPr>
                      <a:r>
                        <a:rPr lang="en-US" dirty="0"/>
                        <a:t>30</a:t>
                      </a:r>
                      <a:endParaRPr dirty="0"/>
                    </a:p>
                  </a:txBody>
                  <a:tcPr marL="91425" marR="91425" marT="91425" marB="91425">
                    <a:lnR w="9525" cap="flat" cmpd="sng" algn="ctr">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US" dirty="0"/>
                        <a:t>6</a:t>
                      </a:r>
                      <a:endParaRPr dirty="0"/>
                    </a:p>
                  </a:txBody>
                  <a:tcPr marL="91425" marR="91425" marT="91425" marB="91425">
                    <a:lnL w="9525" cap="flat" cmpd="sng" algn="ctr">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lgn="ctr">
                      <a:solidFill>
                        <a:srgbClr val="9E9E9E"/>
                      </a:solidFill>
                      <a:prstDash val="solid"/>
                      <a:round/>
                      <a:headEnd type="none" w="sm" len="sm"/>
                      <a:tailEnd type="none" w="sm" len="sm"/>
                    </a:lnB>
                  </a:tcPr>
                </a:tc>
                <a:extLst>
                  <a:ext uri="{0D108BD9-81ED-4DB2-BD59-A6C34878D82A}">
                    <a16:rowId xmlns:a16="http://schemas.microsoft.com/office/drawing/2014/main" val="1060107476"/>
                  </a:ext>
                </a:extLst>
              </a:tr>
              <a:tr h="416575">
                <a:tc>
                  <a:txBody>
                    <a:bodyPr/>
                    <a:lstStyle/>
                    <a:p>
                      <a:pPr marL="0" lvl="0" indent="0" algn="ctr" rtl="0">
                        <a:spcBef>
                          <a:spcPts val="0"/>
                        </a:spcBef>
                        <a:spcAft>
                          <a:spcPts val="0"/>
                        </a:spcAft>
                        <a:buNone/>
                      </a:pPr>
                      <a:r>
                        <a:rPr lang="en" dirty="0"/>
                        <a:t>Training Time</a:t>
                      </a:r>
                      <a:endParaRPr dirty="0"/>
                    </a:p>
                  </a:txBody>
                  <a:tcPr marL="91425" marR="91425" marT="91425" marB="91425"/>
                </a:tc>
                <a:tc>
                  <a:txBody>
                    <a:bodyPr/>
                    <a:lstStyle/>
                    <a:p>
                      <a:pPr marL="0" lvl="0" indent="0" algn="ctr" rtl="0">
                        <a:spcBef>
                          <a:spcPts val="0"/>
                        </a:spcBef>
                        <a:spcAft>
                          <a:spcPts val="0"/>
                        </a:spcAft>
                        <a:buNone/>
                      </a:pPr>
                      <a:r>
                        <a:rPr lang="en"/>
                        <a:t>0.00406</a:t>
                      </a:r>
                      <a:endParaRPr/>
                    </a:p>
                  </a:txBody>
                  <a:tcPr marL="91425" marR="91425" marT="91425" marB="91425"/>
                </a:tc>
                <a:tc>
                  <a:txBody>
                    <a:bodyPr/>
                    <a:lstStyle/>
                    <a:p>
                      <a:pPr marL="0" lvl="0" indent="0" algn="ctr" rtl="0">
                        <a:spcBef>
                          <a:spcPts val="0"/>
                        </a:spcBef>
                        <a:spcAft>
                          <a:spcPts val="0"/>
                        </a:spcAft>
                        <a:buNone/>
                      </a:pPr>
                      <a:r>
                        <a:rPr lang="en" dirty="0"/>
                        <a:t>0.0621</a:t>
                      </a:r>
                      <a:endParaRPr dirty="0"/>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a:t>  0.00150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406875">
                <a:tc>
                  <a:txBody>
                    <a:bodyPr/>
                    <a:lstStyle/>
                    <a:p>
                      <a:pPr marL="0" lvl="0" indent="0" algn="ctr" rtl="0">
                        <a:spcBef>
                          <a:spcPts val="0"/>
                        </a:spcBef>
                        <a:spcAft>
                          <a:spcPts val="0"/>
                        </a:spcAft>
                        <a:buNone/>
                      </a:pPr>
                      <a:r>
                        <a:rPr lang="en"/>
                        <a:t>Test Accuracy</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a:t>91%</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B w="9525" cap="flat" cmpd="sng">
                      <a:solidFill>
                        <a:srgbClr val="9E9E9E"/>
                      </a:solidFill>
                      <a:prstDash val="solid"/>
                      <a:round/>
                      <a:headEnd type="none" w="sm" len="sm"/>
                      <a:tailEnd type="none" w="sm" len="sm"/>
                    </a:lnB>
                  </a:tcPr>
                </a:tc>
                <a:tc>
                  <a:txBody>
                    <a:bodyPr/>
                    <a:lstStyle/>
                    <a:p>
                      <a:pPr marL="0" lvl="0" indent="0" algn="ctr" rtl="0">
                        <a:spcBef>
                          <a:spcPts val="0"/>
                        </a:spcBef>
                        <a:spcAft>
                          <a:spcPts val="0"/>
                        </a:spcAft>
                        <a:buNone/>
                      </a:pPr>
                      <a:r>
                        <a:rPr lang="en" dirty="0"/>
                        <a:t>95%</a:t>
                      </a:r>
                      <a:endParaRPr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en" dirty="0"/>
                        <a:t> 86.8%</a:t>
                      </a:r>
                      <a:endParaRPr dirty="0"/>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pic>
        <p:nvPicPr>
          <p:cNvPr id="86" name="Google Shape;86;p17"/>
          <p:cNvPicPr preferRelativeResize="0"/>
          <p:nvPr/>
        </p:nvPicPr>
        <p:blipFill>
          <a:blip r:embed="rId5">
            <a:alphaModFix/>
          </a:blip>
          <a:stretch>
            <a:fillRect/>
          </a:stretch>
        </p:blipFill>
        <p:spPr>
          <a:xfrm>
            <a:off x="0" y="4345896"/>
            <a:ext cx="9144000" cy="797608"/>
          </a:xfrm>
          <a:prstGeom prst="rect">
            <a:avLst/>
          </a:prstGeom>
          <a:noFill/>
          <a:ln>
            <a:noFill/>
          </a:ln>
        </p:spPr>
      </p:pic>
      <p:pic>
        <p:nvPicPr>
          <p:cNvPr id="2" name="Audio Recording Apr 16, 2021 at 2:55:20 PM" descr="Audio Recording Apr 16, 2021 at 2:55:20 PM">
            <a:hlinkClick r:id="" action="ppaction://media"/>
            <a:extLst>
              <a:ext uri="{FF2B5EF4-FFF2-40B4-BE49-F238E27FC236}">
                <a16:creationId xmlns:a16="http://schemas.microsoft.com/office/drawing/2014/main" id="{8BD76334-B5A6-0249-93E7-1E4AB20BD4C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783033" y="4259778"/>
            <a:ext cx="661582" cy="66158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2280"/>
    </mc:Choice>
    <mc:Fallback xmlns="">
      <p:transition spd="slow" advTm="2228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0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092" objId="2"/>
        <p14:stopEvt time="20427" objId="2"/>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0"/>
          <p:cNvSpPr txBox="1">
            <a:spLocks noGrp="1"/>
          </p:cNvSpPr>
          <p:nvPr>
            <p:ph type="ctrTitle"/>
          </p:nvPr>
        </p:nvSpPr>
        <p:spPr>
          <a:xfrm>
            <a:off x="472200" y="187912"/>
            <a:ext cx="4099800"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2000" b="1" u="sng" dirty="0">
                <a:latin typeface="Verdana"/>
                <a:ea typeface="Verdana"/>
                <a:cs typeface="Verdana"/>
                <a:sym typeface="Verdana"/>
              </a:rPr>
              <a:t>Improved Feature Extraction Method</a:t>
            </a:r>
            <a:endParaRPr sz="2000" b="1" u="sng" dirty="0">
              <a:latin typeface="Verdana"/>
              <a:ea typeface="Verdana"/>
              <a:cs typeface="Verdana"/>
              <a:sym typeface="Verdana"/>
            </a:endParaRPr>
          </a:p>
        </p:txBody>
      </p:sp>
      <p:sp>
        <p:nvSpPr>
          <p:cNvPr id="112" name="Google Shape;112;p20"/>
          <p:cNvSpPr txBox="1">
            <a:spLocks noGrp="1"/>
          </p:cNvSpPr>
          <p:nvPr>
            <p:ph type="subTitle" idx="1"/>
          </p:nvPr>
        </p:nvSpPr>
        <p:spPr>
          <a:xfrm>
            <a:off x="50750" y="1043925"/>
            <a:ext cx="3523500" cy="4003200"/>
          </a:xfrm>
          <a:prstGeom prst="rect">
            <a:avLst/>
          </a:prstGeom>
        </p:spPr>
        <p:txBody>
          <a:bodyPr spcFirstLastPara="1" wrap="square" lIns="91425" tIns="91425" rIns="91425" bIns="91425" anchor="t" anchorCtr="0">
            <a:noAutofit/>
          </a:bodyPr>
          <a:lstStyle/>
          <a:p>
            <a:pPr marL="457200" lvl="0" indent="-304800" algn="l" rtl="0">
              <a:lnSpc>
                <a:spcPct val="80000"/>
              </a:lnSpc>
              <a:spcBef>
                <a:spcPts val="0"/>
              </a:spcBef>
              <a:spcAft>
                <a:spcPts val="0"/>
              </a:spcAft>
              <a:buClr>
                <a:schemeClr val="dk1"/>
              </a:buClr>
              <a:buSzPts val="1200"/>
              <a:buChar char="●"/>
            </a:pPr>
            <a:r>
              <a:rPr lang="en" sz="1100" dirty="0">
                <a:solidFill>
                  <a:schemeClr val="dk1"/>
                </a:solidFill>
                <a:highlight>
                  <a:srgbClr val="FFFFFF"/>
                </a:highlight>
              </a:rPr>
              <a:t>Used Recursive Feature Elimination with Cross-Validation </a:t>
            </a:r>
            <a:r>
              <a:rPr lang="en" sz="1100" u="sng" dirty="0">
                <a:solidFill>
                  <a:schemeClr val="dk1"/>
                </a:solidFill>
                <a:highlight>
                  <a:srgbClr val="FFFFFF"/>
                </a:highlight>
              </a:rPr>
              <a:t>(RFECV)</a:t>
            </a:r>
          </a:p>
          <a:p>
            <a:pPr marL="457200" lvl="0" indent="-304800" algn="l" rtl="0">
              <a:lnSpc>
                <a:spcPct val="80000"/>
              </a:lnSpc>
              <a:spcBef>
                <a:spcPts val="0"/>
              </a:spcBef>
              <a:spcAft>
                <a:spcPts val="0"/>
              </a:spcAft>
              <a:buClr>
                <a:schemeClr val="dk1"/>
              </a:buClr>
              <a:buSzPts val="1200"/>
              <a:buChar char="●"/>
            </a:pPr>
            <a:endParaRPr sz="1100" dirty="0">
              <a:solidFill>
                <a:schemeClr val="dk1"/>
              </a:solidFill>
              <a:highlight>
                <a:srgbClr val="FFFFFF"/>
              </a:highlight>
            </a:endParaRPr>
          </a:p>
          <a:p>
            <a:pPr marL="457200" lvl="0" indent="-304800" algn="l" rtl="0">
              <a:lnSpc>
                <a:spcPct val="80000"/>
              </a:lnSpc>
              <a:spcBef>
                <a:spcPts val="0"/>
              </a:spcBef>
              <a:spcAft>
                <a:spcPts val="0"/>
              </a:spcAft>
              <a:buClr>
                <a:schemeClr val="dk1"/>
              </a:buClr>
              <a:buSzPts val="1200"/>
              <a:buChar char="●"/>
            </a:pPr>
            <a:r>
              <a:rPr lang="en" sz="1100" dirty="0">
                <a:solidFill>
                  <a:schemeClr val="dk1"/>
                </a:solidFill>
                <a:highlight>
                  <a:srgbClr val="FFFFFF"/>
                </a:highlight>
              </a:rPr>
              <a:t>RFECV uses </a:t>
            </a:r>
            <a:r>
              <a:rPr lang="en" sz="1100" u="sng" dirty="0">
                <a:solidFill>
                  <a:schemeClr val="dk1"/>
                </a:solidFill>
                <a:highlight>
                  <a:srgbClr val="FFFFFF"/>
                </a:highlight>
              </a:rPr>
              <a:t>random forest </a:t>
            </a:r>
            <a:r>
              <a:rPr lang="en" sz="1100" dirty="0">
                <a:solidFill>
                  <a:schemeClr val="dk1"/>
                </a:solidFill>
                <a:highlight>
                  <a:srgbClr val="FFFFFF"/>
                </a:highlight>
              </a:rPr>
              <a:t>model for feature importance and CV to ensure the best selection of features.</a:t>
            </a:r>
          </a:p>
          <a:p>
            <a:pPr marL="457200" lvl="0" indent="-304800" algn="l" rtl="0">
              <a:lnSpc>
                <a:spcPct val="80000"/>
              </a:lnSpc>
              <a:spcBef>
                <a:spcPts val="0"/>
              </a:spcBef>
              <a:spcAft>
                <a:spcPts val="0"/>
              </a:spcAft>
              <a:buClr>
                <a:schemeClr val="dk1"/>
              </a:buClr>
              <a:buSzPts val="1200"/>
              <a:buChar char="●"/>
            </a:pPr>
            <a:endParaRPr sz="1100" dirty="0">
              <a:solidFill>
                <a:schemeClr val="dk1"/>
              </a:solidFill>
              <a:highlight>
                <a:srgbClr val="FFFFFF"/>
              </a:highlight>
            </a:endParaRPr>
          </a:p>
          <a:p>
            <a:pPr marL="457200" lvl="0" indent="-304800" algn="l" rtl="0">
              <a:lnSpc>
                <a:spcPct val="80000"/>
              </a:lnSpc>
              <a:spcBef>
                <a:spcPts val="0"/>
              </a:spcBef>
              <a:spcAft>
                <a:spcPts val="0"/>
              </a:spcAft>
              <a:buClr>
                <a:schemeClr val="dk1"/>
              </a:buClr>
              <a:buSzPts val="1200"/>
              <a:buChar char="●"/>
            </a:pPr>
            <a:r>
              <a:rPr lang="en" sz="1100" dirty="0">
                <a:solidFill>
                  <a:schemeClr val="dk1"/>
                </a:solidFill>
                <a:highlight>
                  <a:srgbClr val="FFFFFF"/>
                </a:highlight>
              </a:rPr>
              <a:t>It is an easy way to get rid of extra features  without losing too much information.</a:t>
            </a:r>
            <a:endParaRPr sz="1100" dirty="0">
              <a:solidFill>
                <a:schemeClr val="dk1"/>
              </a:solidFill>
              <a:highlight>
                <a:srgbClr val="FFFFFF"/>
              </a:highlight>
            </a:endParaRPr>
          </a:p>
          <a:p>
            <a:pPr marL="0" lvl="0" indent="0" algn="l" rtl="0">
              <a:lnSpc>
                <a:spcPct val="80000"/>
              </a:lnSpc>
              <a:spcBef>
                <a:spcPts val="0"/>
              </a:spcBef>
              <a:spcAft>
                <a:spcPts val="0"/>
              </a:spcAft>
              <a:buNone/>
            </a:pPr>
            <a:endParaRPr sz="1100" dirty="0">
              <a:solidFill>
                <a:schemeClr val="dk1"/>
              </a:solidFill>
              <a:highlight>
                <a:srgbClr val="FFFFFF"/>
              </a:highlight>
            </a:endParaRPr>
          </a:p>
          <a:p>
            <a:pPr marL="0" lvl="0" indent="0" algn="just" rtl="0">
              <a:lnSpc>
                <a:spcPct val="80000"/>
              </a:lnSpc>
              <a:spcBef>
                <a:spcPts val="0"/>
              </a:spcBef>
              <a:spcAft>
                <a:spcPts val="0"/>
              </a:spcAft>
              <a:buSzPts val="935"/>
              <a:buNone/>
            </a:pPr>
            <a:endParaRPr lang="en" sz="1100" u="sng" dirty="0">
              <a:solidFill>
                <a:schemeClr val="dk1"/>
              </a:solidFill>
              <a:highlight>
                <a:srgbClr val="FFFFFF"/>
              </a:highlight>
            </a:endParaRPr>
          </a:p>
          <a:p>
            <a:pPr marL="0" lvl="0" indent="0" algn="just" rtl="0">
              <a:lnSpc>
                <a:spcPct val="80000"/>
              </a:lnSpc>
              <a:spcBef>
                <a:spcPts val="0"/>
              </a:spcBef>
              <a:spcAft>
                <a:spcPts val="0"/>
              </a:spcAft>
              <a:buSzPts val="935"/>
              <a:buNone/>
            </a:pPr>
            <a:r>
              <a:rPr lang="en" sz="1100" u="sng" dirty="0">
                <a:solidFill>
                  <a:schemeClr val="dk1"/>
                </a:solidFill>
                <a:highlight>
                  <a:srgbClr val="FFFFFF"/>
                </a:highlight>
              </a:rPr>
              <a:t>Method:</a:t>
            </a:r>
            <a:r>
              <a:rPr lang="en" sz="1100" dirty="0">
                <a:solidFill>
                  <a:schemeClr val="dk1"/>
                </a:solidFill>
                <a:highlight>
                  <a:srgbClr val="FFFFFF"/>
                </a:highlight>
              </a:rPr>
              <a:t> Recursive Feature Elimination starts by fitting a random forest classifier model on the entire set of features against the target data and computing an importance score for each predictor.</a:t>
            </a:r>
            <a:endParaRPr sz="1100" dirty="0">
              <a:solidFill>
                <a:schemeClr val="dk1"/>
              </a:solidFill>
              <a:highlight>
                <a:srgbClr val="FFFFFF"/>
              </a:highlight>
            </a:endParaRPr>
          </a:p>
          <a:p>
            <a:pPr marL="0" lvl="0" indent="0" algn="just" rtl="0">
              <a:lnSpc>
                <a:spcPct val="80000"/>
              </a:lnSpc>
              <a:spcBef>
                <a:spcPts val="0"/>
              </a:spcBef>
              <a:spcAft>
                <a:spcPts val="0"/>
              </a:spcAft>
              <a:buSzPts val="935"/>
              <a:buNone/>
            </a:pPr>
            <a:endParaRPr sz="1100" dirty="0">
              <a:solidFill>
                <a:schemeClr val="dk1"/>
              </a:solidFill>
              <a:highlight>
                <a:srgbClr val="FFFFFF"/>
              </a:highlight>
            </a:endParaRPr>
          </a:p>
          <a:p>
            <a:pPr marL="0" lvl="0" indent="0" algn="just" rtl="0">
              <a:lnSpc>
                <a:spcPct val="80000"/>
              </a:lnSpc>
              <a:spcBef>
                <a:spcPts val="0"/>
              </a:spcBef>
              <a:spcAft>
                <a:spcPts val="0"/>
              </a:spcAft>
              <a:buSzPts val="935"/>
              <a:buNone/>
            </a:pPr>
            <a:r>
              <a:rPr lang="en" sz="1100" dirty="0">
                <a:solidFill>
                  <a:schemeClr val="dk1"/>
                </a:solidFill>
                <a:highlight>
                  <a:srgbClr val="FFFFFF"/>
                </a:highlight>
              </a:rPr>
              <a:t>The weakest features are then removed, the model is re-fitted, and importance scores are computed again until it reaches the specified number of features. </a:t>
            </a:r>
            <a:endParaRPr sz="1100" dirty="0">
              <a:solidFill>
                <a:schemeClr val="dk1"/>
              </a:solidFill>
              <a:highlight>
                <a:srgbClr val="FFFFFF"/>
              </a:highlight>
            </a:endParaRPr>
          </a:p>
          <a:p>
            <a:pPr marL="0" lvl="0" indent="0" algn="just" rtl="0">
              <a:lnSpc>
                <a:spcPct val="80000"/>
              </a:lnSpc>
              <a:spcBef>
                <a:spcPts val="0"/>
              </a:spcBef>
              <a:spcAft>
                <a:spcPts val="0"/>
              </a:spcAft>
              <a:buSzPts val="935"/>
              <a:buNone/>
            </a:pPr>
            <a:endParaRPr sz="1100" dirty="0">
              <a:solidFill>
                <a:schemeClr val="dk1"/>
              </a:solidFill>
              <a:highlight>
                <a:srgbClr val="FFFFFF"/>
              </a:highlight>
            </a:endParaRPr>
          </a:p>
          <a:p>
            <a:pPr marL="0" lvl="0" indent="0" algn="just" rtl="0">
              <a:lnSpc>
                <a:spcPct val="80000"/>
              </a:lnSpc>
              <a:spcBef>
                <a:spcPts val="0"/>
              </a:spcBef>
              <a:spcAft>
                <a:spcPts val="0"/>
              </a:spcAft>
              <a:buSzPts val="935"/>
              <a:buNone/>
            </a:pPr>
            <a:r>
              <a:rPr lang="en" sz="1100" dirty="0">
                <a:solidFill>
                  <a:schemeClr val="dk1"/>
                </a:solidFill>
                <a:highlight>
                  <a:srgbClr val="FFFFFF"/>
                </a:highlight>
              </a:rPr>
              <a:t>RFECV combines RFE with cross-validation to score different feature subsets and select the best scoring collection of features to find the optimal number of features to use</a:t>
            </a:r>
            <a:r>
              <a:rPr lang="en" sz="1200" dirty="0">
                <a:solidFill>
                  <a:schemeClr val="dk1"/>
                </a:solidFill>
                <a:highlight>
                  <a:srgbClr val="FFFFFF"/>
                </a:highlight>
              </a:rPr>
              <a:t>.</a:t>
            </a:r>
            <a:endParaRPr sz="1200" dirty="0">
              <a:solidFill>
                <a:schemeClr val="dk1"/>
              </a:solidFill>
              <a:highlight>
                <a:srgbClr val="FFFFFF"/>
              </a:highlight>
            </a:endParaRPr>
          </a:p>
        </p:txBody>
      </p:sp>
      <p:pic>
        <p:nvPicPr>
          <p:cNvPr id="113" name="Google Shape;113;p20"/>
          <p:cNvPicPr preferRelativeResize="0"/>
          <p:nvPr/>
        </p:nvPicPr>
        <p:blipFill>
          <a:blip r:embed="rId5">
            <a:alphaModFix/>
          </a:blip>
          <a:stretch>
            <a:fillRect/>
          </a:stretch>
        </p:blipFill>
        <p:spPr>
          <a:xfrm>
            <a:off x="3653725" y="0"/>
            <a:ext cx="5490275" cy="5143500"/>
          </a:xfrm>
          <a:prstGeom prst="rect">
            <a:avLst/>
          </a:prstGeom>
          <a:noFill/>
          <a:ln>
            <a:noFill/>
          </a:ln>
        </p:spPr>
      </p:pic>
      <p:pic>
        <p:nvPicPr>
          <p:cNvPr id="3" name="Audio Recording Apr 16, 2021 at 3:02:11 PM" descr="Audio Recording Apr 16, 2021 at 3:02:11 PM">
            <a:hlinkClick r:id="" action="ppaction://media"/>
            <a:extLst>
              <a:ext uri="{FF2B5EF4-FFF2-40B4-BE49-F238E27FC236}">
                <a16:creationId xmlns:a16="http://schemas.microsoft.com/office/drawing/2014/main" id="{AE6AAAD3-D78F-9748-B6E6-B5003D3D88C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280450" y="4234325"/>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6540"/>
    </mc:Choice>
    <mc:Fallback xmlns="">
      <p:transition spd="slow" advTm="5654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4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p:ext uri="{E180D4A7-C9FB-4DFB-919C-405C955672EB}">
      <p14:showEvtLst xmlns:p14="http://schemas.microsoft.com/office/powerpoint/2010/main">
        <p14:playEvt time="1360" objId="3"/>
        <p14:stopEvt time="56540" objId="3"/>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1"/>
          <p:cNvSpPr txBox="1">
            <a:spLocks noGrp="1"/>
          </p:cNvSpPr>
          <p:nvPr>
            <p:ph type="ctrTitle"/>
          </p:nvPr>
        </p:nvSpPr>
        <p:spPr>
          <a:xfrm>
            <a:off x="579000" y="130500"/>
            <a:ext cx="4281900" cy="63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2000" b="1" u="sng">
                <a:latin typeface="Verdana"/>
                <a:ea typeface="Verdana"/>
                <a:cs typeface="Verdana"/>
                <a:sym typeface="Verdana"/>
              </a:rPr>
              <a:t>Improved Results</a:t>
            </a:r>
            <a:endParaRPr sz="2000" b="1" u="sng">
              <a:latin typeface="Verdana"/>
              <a:ea typeface="Verdana"/>
              <a:cs typeface="Verdana"/>
              <a:sym typeface="Verdana"/>
            </a:endParaRPr>
          </a:p>
        </p:txBody>
      </p:sp>
      <p:sp>
        <p:nvSpPr>
          <p:cNvPr id="119" name="Google Shape;119;p21"/>
          <p:cNvSpPr txBox="1">
            <a:spLocks noGrp="1"/>
          </p:cNvSpPr>
          <p:nvPr>
            <p:ph type="subTitle" idx="1"/>
          </p:nvPr>
        </p:nvSpPr>
        <p:spPr>
          <a:xfrm>
            <a:off x="366075" y="956925"/>
            <a:ext cx="3953400" cy="2669700"/>
          </a:xfrm>
          <a:prstGeom prst="rect">
            <a:avLst/>
          </a:prstGeom>
        </p:spPr>
        <p:txBody>
          <a:bodyPr spcFirstLastPara="1" wrap="square" lIns="91425" tIns="91425" rIns="91425" bIns="91425" anchor="t" anchorCtr="0">
            <a:normAutofit/>
          </a:bodyPr>
          <a:lstStyle/>
          <a:p>
            <a:pPr marL="457200" lvl="0" indent="-317500" algn="just" rtl="0">
              <a:lnSpc>
                <a:spcPct val="90000"/>
              </a:lnSpc>
              <a:spcBef>
                <a:spcPts val="0"/>
              </a:spcBef>
              <a:spcAft>
                <a:spcPts val="0"/>
              </a:spcAft>
              <a:buClr>
                <a:schemeClr val="dk1"/>
              </a:buClr>
              <a:buSzPts val="1400"/>
              <a:buChar char="●"/>
            </a:pPr>
            <a:r>
              <a:rPr lang="en" sz="1400" dirty="0">
                <a:solidFill>
                  <a:schemeClr val="dk1"/>
                </a:solidFill>
              </a:rPr>
              <a:t>For this dataset </a:t>
            </a:r>
            <a:r>
              <a:rPr lang="en" sz="1400" b="1" dirty="0">
                <a:solidFill>
                  <a:schemeClr val="dk1"/>
                </a:solidFill>
              </a:rPr>
              <a:t>22</a:t>
            </a:r>
            <a:r>
              <a:rPr lang="en" sz="1400" dirty="0">
                <a:solidFill>
                  <a:schemeClr val="dk1"/>
                </a:solidFill>
              </a:rPr>
              <a:t> optimal features are selected out of 30 features.</a:t>
            </a:r>
            <a:endParaRPr sz="1400" dirty="0">
              <a:solidFill>
                <a:schemeClr val="dk1"/>
              </a:solidFill>
            </a:endParaRPr>
          </a:p>
          <a:p>
            <a:pPr marL="457200" lvl="0" indent="0" algn="just" rtl="0">
              <a:lnSpc>
                <a:spcPct val="90000"/>
              </a:lnSpc>
              <a:spcBef>
                <a:spcPts val="0"/>
              </a:spcBef>
              <a:spcAft>
                <a:spcPts val="0"/>
              </a:spcAft>
              <a:buNone/>
            </a:pPr>
            <a:endParaRPr sz="1400" dirty="0">
              <a:solidFill>
                <a:schemeClr val="dk1"/>
              </a:solidFill>
            </a:endParaRPr>
          </a:p>
          <a:p>
            <a:pPr marL="457200" lvl="0" indent="-317500" algn="just" rtl="0">
              <a:lnSpc>
                <a:spcPct val="90000"/>
              </a:lnSpc>
              <a:spcBef>
                <a:spcPts val="0"/>
              </a:spcBef>
              <a:spcAft>
                <a:spcPts val="0"/>
              </a:spcAft>
              <a:buSzPts val="1400"/>
              <a:buChar char="●"/>
            </a:pPr>
            <a:r>
              <a:rPr lang="en" sz="1400" dirty="0">
                <a:solidFill>
                  <a:schemeClr val="dk1"/>
                </a:solidFill>
              </a:rPr>
              <a:t>The plot shows training accuracy is relatively less with reduced set of features.</a:t>
            </a:r>
            <a:endParaRPr sz="1400" dirty="0"/>
          </a:p>
          <a:p>
            <a:pPr marL="0" lvl="0" indent="0" algn="just" rtl="0">
              <a:lnSpc>
                <a:spcPct val="90000"/>
              </a:lnSpc>
              <a:spcBef>
                <a:spcPts val="0"/>
              </a:spcBef>
              <a:spcAft>
                <a:spcPts val="0"/>
              </a:spcAft>
              <a:buNone/>
            </a:pPr>
            <a:endParaRPr lang="en-US" sz="1280" dirty="0"/>
          </a:p>
          <a:p>
            <a:pPr marL="0" lvl="0" indent="0" algn="just" rtl="0">
              <a:lnSpc>
                <a:spcPct val="90000"/>
              </a:lnSpc>
              <a:spcBef>
                <a:spcPts val="0"/>
              </a:spcBef>
              <a:spcAft>
                <a:spcPts val="0"/>
              </a:spcAft>
              <a:buNone/>
            </a:pPr>
            <a:endParaRPr sz="1280" dirty="0"/>
          </a:p>
        </p:txBody>
      </p:sp>
      <p:pic>
        <p:nvPicPr>
          <p:cNvPr id="120" name="Google Shape;120;p21"/>
          <p:cNvPicPr preferRelativeResize="0"/>
          <p:nvPr/>
        </p:nvPicPr>
        <p:blipFill>
          <a:blip r:embed="rId5">
            <a:alphaModFix/>
          </a:blip>
          <a:stretch>
            <a:fillRect/>
          </a:stretch>
        </p:blipFill>
        <p:spPr>
          <a:xfrm>
            <a:off x="4817275" y="635875"/>
            <a:ext cx="4326725" cy="4008700"/>
          </a:xfrm>
          <a:prstGeom prst="rect">
            <a:avLst/>
          </a:prstGeom>
          <a:noFill/>
          <a:ln>
            <a:noFill/>
          </a:ln>
        </p:spPr>
      </p:pic>
      <p:graphicFrame>
        <p:nvGraphicFramePr>
          <p:cNvPr id="121" name="Google Shape;121;p21"/>
          <p:cNvGraphicFramePr/>
          <p:nvPr>
            <p:extLst>
              <p:ext uri="{D42A27DB-BD31-4B8C-83A1-F6EECF244321}">
                <p14:modId xmlns:p14="http://schemas.microsoft.com/office/powerpoint/2010/main" val="794216798"/>
              </p:ext>
            </p:extLst>
          </p:nvPr>
        </p:nvGraphicFramePr>
        <p:xfrm>
          <a:off x="699925" y="2375755"/>
          <a:ext cx="3619500" cy="1589920"/>
        </p:xfrm>
        <a:graphic>
          <a:graphicData uri="http://schemas.openxmlformats.org/drawingml/2006/table">
            <a:tbl>
              <a:tblPr>
                <a:noFill/>
                <a:tableStyleId>{F06DD4F0-ACA7-469A-81B6-065C9D861D6E}</a:tableStyleId>
              </a:tblPr>
              <a:tblGrid>
                <a:gridCol w="2157150">
                  <a:extLst>
                    <a:ext uri="{9D8B030D-6E8A-4147-A177-3AD203B41FA5}">
                      <a16:colId xmlns:a16="http://schemas.microsoft.com/office/drawing/2014/main" val="20000"/>
                    </a:ext>
                  </a:extLst>
                </a:gridCol>
                <a:gridCol w="1462350">
                  <a:extLst>
                    <a:ext uri="{9D8B030D-6E8A-4147-A177-3AD203B41FA5}">
                      <a16:colId xmlns:a16="http://schemas.microsoft.com/office/drawing/2014/main" val="20001"/>
                    </a:ext>
                  </a:extLst>
                </a:gridCol>
              </a:tblGrid>
              <a:tr h="398750">
                <a:tc>
                  <a:txBody>
                    <a:bodyPr/>
                    <a:lstStyle/>
                    <a:p>
                      <a:pPr marL="0" lvl="0" indent="0" algn="ctr" rtl="0">
                        <a:spcBef>
                          <a:spcPts val="0"/>
                        </a:spcBef>
                        <a:spcAft>
                          <a:spcPts val="0"/>
                        </a:spcAft>
                        <a:buNone/>
                      </a:pPr>
                      <a:r>
                        <a:rPr lang="en"/>
                        <a:t>Number of neighbors</a:t>
                      </a:r>
                      <a:endParaRPr/>
                    </a:p>
                  </a:txBody>
                  <a:tcPr marL="91425" marR="91425" marT="91425" marB="91425"/>
                </a:tc>
                <a:tc>
                  <a:txBody>
                    <a:bodyPr/>
                    <a:lstStyle/>
                    <a:p>
                      <a:pPr marL="0" lvl="0" indent="0" algn="ctr" rtl="0">
                        <a:spcBef>
                          <a:spcPts val="0"/>
                        </a:spcBef>
                        <a:spcAft>
                          <a:spcPts val="0"/>
                        </a:spcAft>
                        <a:buNone/>
                      </a:pPr>
                      <a:r>
                        <a:rPr lang="en"/>
                        <a:t>9</a:t>
                      </a:r>
                      <a:endParaRPr/>
                    </a:p>
                  </a:txBody>
                  <a:tcPr marL="91425" marR="91425" marT="91425" marB="91425"/>
                </a:tc>
                <a:extLst>
                  <a:ext uri="{0D108BD9-81ED-4DB2-BD59-A6C34878D82A}">
                    <a16:rowId xmlns:a16="http://schemas.microsoft.com/office/drawing/2014/main" val="10000"/>
                  </a:ext>
                </a:extLst>
              </a:tr>
              <a:tr h="398750">
                <a:tc>
                  <a:txBody>
                    <a:bodyPr/>
                    <a:lstStyle/>
                    <a:p>
                      <a:pPr marL="0" lvl="0" indent="0" algn="ctr" rtl="0">
                        <a:spcBef>
                          <a:spcPts val="0"/>
                        </a:spcBef>
                        <a:spcAft>
                          <a:spcPts val="0"/>
                        </a:spcAft>
                        <a:buNone/>
                      </a:pPr>
                      <a:r>
                        <a:rPr lang="en"/>
                        <a:t>Training Time</a:t>
                      </a:r>
                      <a:endParaRPr/>
                    </a:p>
                  </a:txBody>
                  <a:tcPr marL="91425" marR="91425" marT="91425" marB="91425"/>
                </a:tc>
                <a:tc>
                  <a:txBody>
                    <a:bodyPr/>
                    <a:lstStyle/>
                    <a:p>
                      <a:pPr marL="0" lvl="0" indent="0" algn="ctr" rtl="0">
                        <a:spcBef>
                          <a:spcPts val="0"/>
                        </a:spcBef>
                        <a:spcAft>
                          <a:spcPts val="0"/>
                        </a:spcAft>
                        <a:buNone/>
                      </a:pPr>
                      <a:r>
                        <a:rPr lang="en"/>
                        <a:t>0.003777</a:t>
                      </a:r>
                      <a:endParaRPr/>
                    </a:p>
                  </a:txBody>
                  <a:tcPr marL="91425" marR="91425" marT="91425" marB="91425"/>
                </a:tc>
                <a:extLst>
                  <a:ext uri="{0D108BD9-81ED-4DB2-BD59-A6C34878D82A}">
                    <a16:rowId xmlns:a16="http://schemas.microsoft.com/office/drawing/2014/main" val="10001"/>
                  </a:ext>
                </a:extLst>
              </a:tr>
              <a:tr h="369800">
                <a:tc>
                  <a:txBody>
                    <a:bodyPr/>
                    <a:lstStyle/>
                    <a:p>
                      <a:pPr marL="0" lvl="0" indent="0" algn="ctr" rtl="0">
                        <a:spcBef>
                          <a:spcPts val="0"/>
                        </a:spcBef>
                        <a:spcAft>
                          <a:spcPts val="0"/>
                        </a:spcAft>
                        <a:buNone/>
                      </a:pPr>
                      <a:r>
                        <a:rPr lang="en"/>
                        <a:t>Accuracy</a:t>
                      </a:r>
                      <a:endParaRPr/>
                    </a:p>
                  </a:txBody>
                  <a:tcPr marL="91425" marR="91425" marT="91425" marB="91425"/>
                </a:tc>
                <a:tc>
                  <a:txBody>
                    <a:bodyPr/>
                    <a:lstStyle/>
                    <a:p>
                      <a:pPr marL="0" lvl="0" indent="0" algn="ctr" rtl="0">
                        <a:spcBef>
                          <a:spcPts val="0"/>
                        </a:spcBef>
                        <a:spcAft>
                          <a:spcPts val="0"/>
                        </a:spcAft>
                        <a:buNone/>
                      </a:pPr>
                      <a:r>
                        <a:rPr lang="en" dirty="0">
                          <a:solidFill>
                            <a:srgbClr val="FF0000"/>
                          </a:solidFill>
                        </a:rPr>
                        <a:t>96.5%</a:t>
                      </a:r>
                      <a:endParaRPr dirty="0">
                        <a:solidFill>
                          <a:srgbClr val="FF0000"/>
                        </a:solidFill>
                      </a:endParaRPr>
                    </a:p>
                  </a:txBody>
                  <a:tcPr marL="91425" marR="91425" marT="91425" marB="91425"/>
                </a:tc>
                <a:extLst>
                  <a:ext uri="{0D108BD9-81ED-4DB2-BD59-A6C34878D82A}">
                    <a16:rowId xmlns:a16="http://schemas.microsoft.com/office/drawing/2014/main" val="10002"/>
                  </a:ext>
                </a:extLst>
              </a:tr>
              <a:tr h="350500">
                <a:tc>
                  <a:txBody>
                    <a:bodyPr/>
                    <a:lstStyle/>
                    <a:p>
                      <a:pPr marL="0" lvl="0" indent="0" algn="ctr" rtl="0">
                        <a:spcBef>
                          <a:spcPts val="0"/>
                        </a:spcBef>
                        <a:spcAft>
                          <a:spcPts val="0"/>
                        </a:spcAft>
                        <a:buNone/>
                      </a:pPr>
                      <a:r>
                        <a:rPr lang="en"/>
                        <a:t>F1 Score</a:t>
                      </a:r>
                      <a:endParaRPr/>
                    </a:p>
                  </a:txBody>
                  <a:tcPr marL="91425" marR="91425" marT="91425" marB="91425"/>
                </a:tc>
                <a:tc>
                  <a:txBody>
                    <a:bodyPr/>
                    <a:lstStyle/>
                    <a:p>
                      <a:pPr marL="0" lvl="0" indent="0" algn="ctr" rtl="0">
                        <a:spcBef>
                          <a:spcPts val="0"/>
                        </a:spcBef>
                        <a:spcAft>
                          <a:spcPts val="0"/>
                        </a:spcAft>
                        <a:buNone/>
                      </a:pPr>
                      <a:r>
                        <a:rPr lang="en" dirty="0"/>
                        <a:t>0.96</a:t>
                      </a:r>
                      <a:endParaRPr dirty="0"/>
                    </a:p>
                  </a:txBody>
                  <a:tcPr marL="91425" marR="91425" marT="91425" marB="91425"/>
                </a:tc>
                <a:extLst>
                  <a:ext uri="{0D108BD9-81ED-4DB2-BD59-A6C34878D82A}">
                    <a16:rowId xmlns:a16="http://schemas.microsoft.com/office/drawing/2014/main" val="10003"/>
                  </a:ext>
                </a:extLst>
              </a:tr>
            </a:tbl>
          </a:graphicData>
        </a:graphic>
      </p:graphicFrame>
      <p:pic>
        <p:nvPicPr>
          <p:cNvPr id="2" name="Audio Recording Apr 16, 2021 at 3:05:10 PM" descr="Audio Recording Apr 16, 2021 at 3:05:10 PM">
            <a:hlinkClick r:id="" action="ppaction://media"/>
            <a:extLst>
              <a:ext uri="{FF2B5EF4-FFF2-40B4-BE49-F238E27FC236}">
                <a16:creationId xmlns:a16="http://schemas.microsoft.com/office/drawing/2014/main" id="{49204A17-6031-7E4C-A190-611AA0891DF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31200" y="43307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6449"/>
    </mc:Choice>
    <mc:Fallback xmlns="">
      <p:transition spd="slow" advTm="2644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47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p:ext uri="{E180D4A7-C9FB-4DFB-919C-405C955672EB}">
      <p14:showEvtLst xmlns:p14="http://schemas.microsoft.com/office/powerpoint/2010/main">
        <p14:playEvt time="1716" objId="2"/>
        <p14:stopEvt time="26449" objId="2"/>
      </p14:showEvtLst>
    </p:ext>
  </p:extLst>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1549</TotalTime>
  <Words>1409</Words>
  <Application>Microsoft Office PowerPoint</Application>
  <PresentationFormat>On-screen Show (16:9)</PresentationFormat>
  <Paragraphs>263</Paragraphs>
  <Slides>19</Slides>
  <Notes>19</Notes>
  <HiddenSlides>0</HiddenSlides>
  <MMClips>19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Times New Roman</vt:lpstr>
      <vt:lpstr>Verdana</vt:lpstr>
      <vt:lpstr>Simple Light</vt:lpstr>
      <vt:lpstr>CAP-5610 Machine Learning Spring 2021</vt:lpstr>
      <vt:lpstr>Breast cancer diagnosis based on feature extraction  using hybrid of K-means  And support vector machine algorithms </vt:lpstr>
      <vt:lpstr>PowerPoint Presentation</vt:lpstr>
      <vt:lpstr> KNN</vt:lpstr>
      <vt:lpstr>RESULTS</vt:lpstr>
      <vt:lpstr>  COMPARISON-CONFUSION MATRIX</vt:lpstr>
      <vt:lpstr>COMPARISON</vt:lpstr>
      <vt:lpstr>Improved Feature Extraction Method</vt:lpstr>
      <vt:lpstr>Improved Results</vt:lpstr>
      <vt:lpstr>Naive Bayes Classification</vt:lpstr>
      <vt:lpstr>Naive Bayes Implementation and Results</vt:lpstr>
      <vt:lpstr>Logistic Regression</vt:lpstr>
      <vt:lpstr>Logistic Regression Implementation and Results</vt:lpstr>
      <vt:lpstr>Decision Trees</vt:lpstr>
      <vt:lpstr>Decision Trees Implementation and Results</vt:lpstr>
      <vt:lpstr>Random Forest</vt:lpstr>
      <vt:lpstr>Random Forests Implementation and Results</vt:lpstr>
      <vt:lpstr>Comparison of Improved Methods</vt:lpstr>
      <vt:lpstr>   Potential Issues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CAP-5610 Machine Learning Spring 2021</dc:title>
  <cp:lastModifiedBy>Daoyang Song</cp:lastModifiedBy>
  <cp:revision>29</cp:revision>
  <dcterms:modified xsi:type="dcterms:W3CDTF">2021-04-19T21:31:12Z</dcterms:modified>
</cp:coreProperties>
</file>